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1" r:id="rId3"/>
    <p:sldId id="257" r:id="rId4"/>
    <p:sldId id="258" r:id="rId5"/>
    <p:sldId id="267" r:id="rId6"/>
    <p:sldId id="277" r:id="rId7"/>
    <p:sldId id="259" r:id="rId8"/>
    <p:sldId id="260" r:id="rId9"/>
    <p:sldId id="262" r:id="rId10"/>
    <p:sldId id="263" r:id="rId11"/>
    <p:sldId id="275" r:id="rId12"/>
    <p:sldId id="276" r:id="rId13"/>
    <p:sldId id="264" r:id="rId14"/>
    <p:sldId id="280" r:id="rId15"/>
    <p:sldId id="278" r:id="rId16"/>
    <p:sldId id="269" r:id="rId17"/>
    <p:sldId id="271" r:id="rId18"/>
    <p:sldId id="270" r:id="rId19"/>
    <p:sldId id="272" r:id="rId20"/>
    <p:sldId id="273" r:id="rId21"/>
    <p:sldId id="281" r:id="rId22"/>
    <p:sldId id="282" r:id="rId23"/>
    <p:sldId id="284" r:id="rId24"/>
    <p:sldId id="283" r:id="rId25"/>
    <p:sldId id="290" r:id="rId26"/>
    <p:sldId id="285" r:id="rId27"/>
    <p:sldId id="286" r:id="rId28"/>
    <p:sldId id="287" r:id="rId29"/>
    <p:sldId id="288" r:id="rId30"/>
    <p:sldId id="289" r:id="rId31"/>
    <p:sldId id="291"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GYANG CHENG" initials="SC" lastIdx="2" clrIdx="0">
    <p:extLst>
      <p:ext uri="{19B8F6BF-5375-455C-9EA6-DF929625EA0E}">
        <p15:presenceInfo xmlns:p15="http://schemas.microsoft.com/office/powerpoint/2012/main" userId="SONGYANG CHE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68" autoAdjust="0"/>
  </p:normalViewPr>
  <p:slideViewPr>
    <p:cSldViewPr snapToGrid="0">
      <p:cViewPr varScale="1">
        <p:scale>
          <a:sx n="59" d="100"/>
          <a:sy n="59" d="100"/>
        </p:scale>
        <p:origin x="92" y="10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D06374-FAF0-4630-83A1-723BCCBDBDE0}" type="datetimeFigureOut">
              <a:rPr lang="en-US" smtClean="0"/>
              <a:t>8/8/2020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3628C-56A2-4640-A40F-D9C8833A108D}" type="slidenum">
              <a:rPr lang="en-US" smtClean="0"/>
              <a:t>‹#›</a:t>
            </a:fld>
            <a:endParaRPr lang="en-US"/>
          </a:p>
        </p:txBody>
      </p:sp>
    </p:spTree>
    <p:extLst>
      <p:ext uri="{BB962C8B-B14F-4D97-AF65-F5344CB8AC3E}">
        <p14:creationId xmlns:p14="http://schemas.microsoft.com/office/powerpoint/2010/main" val="167970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part is to process </a:t>
            </a:r>
            <a:r>
              <a:rPr lang="en-US" sz="1200" kern="1200" dirty="0" err="1">
                <a:solidFill>
                  <a:schemeClr val="tx1"/>
                </a:solidFill>
                <a:effectLst/>
                <a:latin typeface="+mn-lt"/>
                <a:ea typeface="+mn-ea"/>
                <a:cs typeface="+mn-cs"/>
              </a:rPr>
              <a:t>rna</a:t>
            </a:r>
            <a:r>
              <a:rPr lang="en-US" sz="1200" kern="1200" dirty="0">
                <a:solidFill>
                  <a:schemeClr val="tx1"/>
                </a:solidFill>
                <a:effectLst/>
                <a:latin typeface="+mn-lt"/>
                <a:ea typeface="+mn-ea"/>
                <a:cs typeface="+mn-cs"/>
              </a:rPr>
              <a:t> data. We load the data as Seurat objects, and normalize this data. We sample genes for cells based on the counts and assign weights. If these genes are more expressed in certain cells, the weights are higher. In addition, the weights of genes are sorted in ascending orders. </a:t>
            </a:r>
            <a:endParaRPr lang="en-US" dirty="0"/>
          </a:p>
        </p:txBody>
      </p:sp>
      <p:sp>
        <p:nvSpPr>
          <p:cNvPr id="4" name="Slide Number Placeholder 3"/>
          <p:cNvSpPr>
            <a:spLocks noGrp="1"/>
          </p:cNvSpPr>
          <p:nvPr>
            <p:ph type="sldNum" sz="quarter" idx="5"/>
          </p:nvPr>
        </p:nvSpPr>
        <p:spPr/>
        <p:txBody>
          <a:bodyPr/>
          <a:lstStyle/>
          <a:p>
            <a:fld id="{C303628C-56A2-4640-A40F-D9C8833A108D}" type="slidenum">
              <a:rPr lang="en-US" smtClean="0"/>
              <a:t>9</a:t>
            </a:fld>
            <a:endParaRPr lang="en-US"/>
          </a:p>
        </p:txBody>
      </p:sp>
    </p:spTree>
    <p:extLst>
      <p:ext uri="{BB962C8B-B14F-4D97-AF65-F5344CB8AC3E}">
        <p14:creationId xmlns:p14="http://schemas.microsoft.com/office/powerpoint/2010/main" val="440510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3628C-56A2-4640-A40F-D9C8833A108D}" type="slidenum">
              <a:rPr lang="en-US" smtClean="0"/>
              <a:t>13</a:t>
            </a:fld>
            <a:endParaRPr lang="en-US"/>
          </a:p>
        </p:txBody>
      </p:sp>
    </p:spTree>
    <p:extLst>
      <p:ext uri="{BB962C8B-B14F-4D97-AF65-F5344CB8AC3E}">
        <p14:creationId xmlns:p14="http://schemas.microsoft.com/office/powerpoint/2010/main" val="376237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3628C-56A2-4640-A40F-D9C8833A108D}" type="slidenum">
              <a:rPr lang="en-US" smtClean="0"/>
              <a:t>30</a:t>
            </a:fld>
            <a:endParaRPr lang="en-US"/>
          </a:p>
        </p:txBody>
      </p:sp>
    </p:spTree>
    <p:extLst>
      <p:ext uri="{BB962C8B-B14F-4D97-AF65-F5344CB8AC3E}">
        <p14:creationId xmlns:p14="http://schemas.microsoft.com/office/powerpoint/2010/main" val="2028085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F18F-97E7-463E-B0C4-33C24EF667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C03826-D1FC-4D63-A497-36294DD425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4623CD-D5D5-41C7-A773-0404E7569BD5}"/>
              </a:ext>
            </a:extLst>
          </p:cNvPr>
          <p:cNvSpPr>
            <a:spLocks noGrp="1"/>
          </p:cNvSpPr>
          <p:nvPr>
            <p:ph type="dt" sz="half" idx="10"/>
          </p:nvPr>
        </p:nvSpPr>
        <p:spPr/>
        <p:txBody>
          <a:bodyPr/>
          <a:lstStyle/>
          <a:p>
            <a:fld id="{67F77E7D-2412-44F0-8089-610383B98E95}" type="datetimeFigureOut">
              <a:rPr lang="en-US" smtClean="0"/>
              <a:t>8/8/2020</a:t>
            </a:fld>
            <a:endParaRPr lang="en-US"/>
          </a:p>
        </p:txBody>
      </p:sp>
      <p:sp>
        <p:nvSpPr>
          <p:cNvPr id="5" name="Footer Placeholder 4">
            <a:extLst>
              <a:ext uri="{FF2B5EF4-FFF2-40B4-BE49-F238E27FC236}">
                <a16:creationId xmlns:a16="http://schemas.microsoft.com/office/drawing/2014/main" id="{D017D676-F054-4845-A644-06756C0B6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C5502-807B-476D-8957-41F89F81DB52}"/>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146157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8E0A-5144-4281-B768-B158E6448F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D47BDC-3DBA-46C8-8BE0-C729EBFDDF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905CC-FD71-4072-BD1F-92D37044BD34}"/>
              </a:ext>
            </a:extLst>
          </p:cNvPr>
          <p:cNvSpPr>
            <a:spLocks noGrp="1"/>
          </p:cNvSpPr>
          <p:nvPr>
            <p:ph type="dt" sz="half" idx="10"/>
          </p:nvPr>
        </p:nvSpPr>
        <p:spPr/>
        <p:txBody>
          <a:bodyPr/>
          <a:lstStyle/>
          <a:p>
            <a:fld id="{67F77E7D-2412-44F0-8089-610383B98E95}" type="datetimeFigureOut">
              <a:rPr lang="en-US" smtClean="0"/>
              <a:t>8/8/2020</a:t>
            </a:fld>
            <a:endParaRPr lang="en-US"/>
          </a:p>
        </p:txBody>
      </p:sp>
      <p:sp>
        <p:nvSpPr>
          <p:cNvPr id="5" name="Footer Placeholder 4">
            <a:extLst>
              <a:ext uri="{FF2B5EF4-FFF2-40B4-BE49-F238E27FC236}">
                <a16:creationId xmlns:a16="http://schemas.microsoft.com/office/drawing/2014/main" id="{AB52FF1B-E21A-491A-AF19-AAE556BAE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6CCF5-570E-47C0-AC9A-AF85BCAAF15E}"/>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98585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9D8BCB-8EE9-4A10-A037-11398E31BD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425A-DF27-4352-B280-50DF4BCE48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42A13B-FE66-4F89-B898-C58CB19A46C1}"/>
              </a:ext>
            </a:extLst>
          </p:cNvPr>
          <p:cNvSpPr>
            <a:spLocks noGrp="1"/>
          </p:cNvSpPr>
          <p:nvPr>
            <p:ph type="dt" sz="half" idx="10"/>
          </p:nvPr>
        </p:nvSpPr>
        <p:spPr/>
        <p:txBody>
          <a:bodyPr/>
          <a:lstStyle/>
          <a:p>
            <a:fld id="{67F77E7D-2412-44F0-8089-610383B98E95}" type="datetimeFigureOut">
              <a:rPr lang="en-US" smtClean="0"/>
              <a:t>8/8/2020</a:t>
            </a:fld>
            <a:endParaRPr lang="en-US"/>
          </a:p>
        </p:txBody>
      </p:sp>
      <p:sp>
        <p:nvSpPr>
          <p:cNvPr id="5" name="Footer Placeholder 4">
            <a:extLst>
              <a:ext uri="{FF2B5EF4-FFF2-40B4-BE49-F238E27FC236}">
                <a16:creationId xmlns:a16="http://schemas.microsoft.com/office/drawing/2014/main" id="{2B7AECB3-0FFB-473D-9C06-29EF1D958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0A648-D28E-48CB-AF5F-B4F188373290}"/>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408598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21A9-2DBA-41F7-B805-333A964FB1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E55775-A64C-4C9C-B011-443635B15B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50455-9509-444D-863D-5C9A64364D3C}"/>
              </a:ext>
            </a:extLst>
          </p:cNvPr>
          <p:cNvSpPr>
            <a:spLocks noGrp="1"/>
          </p:cNvSpPr>
          <p:nvPr>
            <p:ph type="dt" sz="half" idx="10"/>
          </p:nvPr>
        </p:nvSpPr>
        <p:spPr/>
        <p:txBody>
          <a:bodyPr/>
          <a:lstStyle/>
          <a:p>
            <a:fld id="{67F77E7D-2412-44F0-8089-610383B98E95}" type="datetimeFigureOut">
              <a:rPr lang="en-US" smtClean="0"/>
              <a:t>8/8/2020</a:t>
            </a:fld>
            <a:endParaRPr lang="en-US"/>
          </a:p>
        </p:txBody>
      </p:sp>
      <p:sp>
        <p:nvSpPr>
          <p:cNvPr id="5" name="Footer Placeholder 4">
            <a:extLst>
              <a:ext uri="{FF2B5EF4-FFF2-40B4-BE49-F238E27FC236}">
                <a16:creationId xmlns:a16="http://schemas.microsoft.com/office/drawing/2014/main" id="{C42CA071-1D25-4FDA-BD7B-492AFE879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F11DA-601B-4B1E-8856-A52B48312558}"/>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53925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C0028-CBC7-4E68-9FA9-42C6FB266D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ED1E23-E9F0-4928-92A1-AE7F35D68A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9AFC66-8377-4A01-A446-05BC4C8F6A61}"/>
              </a:ext>
            </a:extLst>
          </p:cNvPr>
          <p:cNvSpPr>
            <a:spLocks noGrp="1"/>
          </p:cNvSpPr>
          <p:nvPr>
            <p:ph type="dt" sz="half" idx="10"/>
          </p:nvPr>
        </p:nvSpPr>
        <p:spPr/>
        <p:txBody>
          <a:bodyPr/>
          <a:lstStyle/>
          <a:p>
            <a:fld id="{67F77E7D-2412-44F0-8089-610383B98E95}" type="datetimeFigureOut">
              <a:rPr lang="en-US" smtClean="0"/>
              <a:t>8/8/2020</a:t>
            </a:fld>
            <a:endParaRPr lang="en-US"/>
          </a:p>
        </p:txBody>
      </p:sp>
      <p:sp>
        <p:nvSpPr>
          <p:cNvPr id="5" name="Footer Placeholder 4">
            <a:extLst>
              <a:ext uri="{FF2B5EF4-FFF2-40B4-BE49-F238E27FC236}">
                <a16:creationId xmlns:a16="http://schemas.microsoft.com/office/drawing/2014/main" id="{57225E85-9281-48B0-9D66-92A5D92BFC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91DC6-1525-4EEF-8AEC-B5DE10FC1E62}"/>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347963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C40C7-AF07-44C9-A802-0B635BECD0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F519AF-7638-488D-BF77-E5D028D1EF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762E03-5B98-40FD-87F6-9AC6C5DFA5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A98F2-C78E-4369-A387-A7FA2944CE8A}"/>
              </a:ext>
            </a:extLst>
          </p:cNvPr>
          <p:cNvSpPr>
            <a:spLocks noGrp="1"/>
          </p:cNvSpPr>
          <p:nvPr>
            <p:ph type="dt" sz="half" idx="10"/>
          </p:nvPr>
        </p:nvSpPr>
        <p:spPr/>
        <p:txBody>
          <a:bodyPr/>
          <a:lstStyle/>
          <a:p>
            <a:fld id="{67F77E7D-2412-44F0-8089-610383B98E95}" type="datetimeFigureOut">
              <a:rPr lang="en-US" smtClean="0"/>
              <a:t>8/8/2020</a:t>
            </a:fld>
            <a:endParaRPr lang="en-US"/>
          </a:p>
        </p:txBody>
      </p:sp>
      <p:sp>
        <p:nvSpPr>
          <p:cNvPr id="6" name="Footer Placeholder 5">
            <a:extLst>
              <a:ext uri="{FF2B5EF4-FFF2-40B4-BE49-F238E27FC236}">
                <a16:creationId xmlns:a16="http://schemas.microsoft.com/office/drawing/2014/main" id="{DAA0DDF6-9A19-40F8-8B45-0F4D6F23B3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04101-C699-496D-92FA-D711AEC39492}"/>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177438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FA1E-7D94-451E-9B6F-7D8AC75201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14E9BD-2BB2-42D2-824E-789C50757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5D8A2F-12AB-4AF4-B40C-6282C42D54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985324-BFDC-40C4-BB2B-DEAD0D25BF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CAE586-EDD3-4E09-9244-BC7A8DCE0E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3D5B01-C600-4223-A05B-CC8D38D9AF6D}"/>
              </a:ext>
            </a:extLst>
          </p:cNvPr>
          <p:cNvSpPr>
            <a:spLocks noGrp="1"/>
          </p:cNvSpPr>
          <p:nvPr>
            <p:ph type="dt" sz="half" idx="10"/>
          </p:nvPr>
        </p:nvSpPr>
        <p:spPr/>
        <p:txBody>
          <a:bodyPr/>
          <a:lstStyle/>
          <a:p>
            <a:fld id="{67F77E7D-2412-44F0-8089-610383B98E95}" type="datetimeFigureOut">
              <a:rPr lang="en-US" smtClean="0"/>
              <a:t>8/8/2020</a:t>
            </a:fld>
            <a:endParaRPr lang="en-US"/>
          </a:p>
        </p:txBody>
      </p:sp>
      <p:sp>
        <p:nvSpPr>
          <p:cNvPr id="8" name="Footer Placeholder 7">
            <a:extLst>
              <a:ext uri="{FF2B5EF4-FFF2-40B4-BE49-F238E27FC236}">
                <a16:creationId xmlns:a16="http://schemas.microsoft.com/office/drawing/2014/main" id="{E8753C26-9AF8-49CB-8DA2-45AC355981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B3A2CD-9F9C-49C3-88C5-E99EBFC6120E}"/>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729863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EB51-BA6E-4522-8A5D-CEB435DD1B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224F9A-4BB6-43A5-9E2C-2C9F399FE1DD}"/>
              </a:ext>
            </a:extLst>
          </p:cNvPr>
          <p:cNvSpPr>
            <a:spLocks noGrp="1"/>
          </p:cNvSpPr>
          <p:nvPr>
            <p:ph type="dt" sz="half" idx="10"/>
          </p:nvPr>
        </p:nvSpPr>
        <p:spPr/>
        <p:txBody>
          <a:bodyPr/>
          <a:lstStyle/>
          <a:p>
            <a:fld id="{67F77E7D-2412-44F0-8089-610383B98E95}" type="datetimeFigureOut">
              <a:rPr lang="en-US" smtClean="0"/>
              <a:t>8/8/2020</a:t>
            </a:fld>
            <a:endParaRPr lang="en-US"/>
          </a:p>
        </p:txBody>
      </p:sp>
      <p:sp>
        <p:nvSpPr>
          <p:cNvPr id="4" name="Footer Placeholder 3">
            <a:extLst>
              <a:ext uri="{FF2B5EF4-FFF2-40B4-BE49-F238E27FC236}">
                <a16:creationId xmlns:a16="http://schemas.microsoft.com/office/drawing/2014/main" id="{824F4B55-2D53-4480-AF40-F81C2AFB27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64CC0A-0BF2-47C1-A8F5-601CD8EB7159}"/>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986039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9EB8B0-92A6-4F50-BF4E-0E1A9DD8D255}"/>
              </a:ext>
            </a:extLst>
          </p:cNvPr>
          <p:cNvSpPr>
            <a:spLocks noGrp="1"/>
          </p:cNvSpPr>
          <p:nvPr>
            <p:ph type="dt" sz="half" idx="10"/>
          </p:nvPr>
        </p:nvSpPr>
        <p:spPr/>
        <p:txBody>
          <a:bodyPr/>
          <a:lstStyle/>
          <a:p>
            <a:fld id="{67F77E7D-2412-44F0-8089-610383B98E95}" type="datetimeFigureOut">
              <a:rPr lang="en-US" smtClean="0"/>
              <a:t>8/8/2020</a:t>
            </a:fld>
            <a:endParaRPr lang="en-US"/>
          </a:p>
        </p:txBody>
      </p:sp>
      <p:sp>
        <p:nvSpPr>
          <p:cNvPr id="3" name="Footer Placeholder 2">
            <a:extLst>
              <a:ext uri="{FF2B5EF4-FFF2-40B4-BE49-F238E27FC236}">
                <a16:creationId xmlns:a16="http://schemas.microsoft.com/office/drawing/2014/main" id="{C948AED9-9DF4-4C97-A1EC-AC7ECE04C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93A9FF-2231-4B4F-B15C-8901C7814A33}"/>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401176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3351-B805-4A08-AFF5-5928459A1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FC04AF-20EF-4C40-BC0B-8C8355B9C0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4D6195-0E64-4795-8C5A-046F478E83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95937-BFE3-485E-80D6-F2C7F7A05D02}"/>
              </a:ext>
            </a:extLst>
          </p:cNvPr>
          <p:cNvSpPr>
            <a:spLocks noGrp="1"/>
          </p:cNvSpPr>
          <p:nvPr>
            <p:ph type="dt" sz="half" idx="10"/>
          </p:nvPr>
        </p:nvSpPr>
        <p:spPr/>
        <p:txBody>
          <a:bodyPr/>
          <a:lstStyle/>
          <a:p>
            <a:fld id="{67F77E7D-2412-44F0-8089-610383B98E95}" type="datetimeFigureOut">
              <a:rPr lang="en-US" smtClean="0"/>
              <a:t>8/8/2020</a:t>
            </a:fld>
            <a:endParaRPr lang="en-US"/>
          </a:p>
        </p:txBody>
      </p:sp>
      <p:sp>
        <p:nvSpPr>
          <p:cNvPr id="6" name="Footer Placeholder 5">
            <a:extLst>
              <a:ext uri="{FF2B5EF4-FFF2-40B4-BE49-F238E27FC236}">
                <a16:creationId xmlns:a16="http://schemas.microsoft.com/office/drawing/2014/main" id="{6CC2656D-02BE-4D5D-BB5F-5D1F3EC0A2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106E1-A7FC-40F8-914A-C40988AE9E2B}"/>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13271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71FC0-14A7-404A-A142-6CB9091B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D1C109-6C24-43BC-A97E-606B1C1FAD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FC0468-2FD1-4F48-BE84-3CD00A7D17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3E0D13-CCA7-4993-96C0-30C62DC61842}"/>
              </a:ext>
            </a:extLst>
          </p:cNvPr>
          <p:cNvSpPr>
            <a:spLocks noGrp="1"/>
          </p:cNvSpPr>
          <p:nvPr>
            <p:ph type="dt" sz="half" idx="10"/>
          </p:nvPr>
        </p:nvSpPr>
        <p:spPr/>
        <p:txBody>
          <a:bodyPr/>
          <a:lstStyle/>
          <a:p>
            <a:fld id="{67F77E7D-2412-44F0-8089-610383B98E95}" type="datetimeFigureOut">
              <a:rPr lang="en-US" smtClean="0"/>
              <a:t>8/8/2020</a:t>
            </a:fld>
            <a:endParaRPr lang="en-US"/>
          </a:p>
        </p:txBody>
      </p:sp>
      <p:sp>
        <p:nvSpPr>
          <p:cNvPr id="6" name="Footer Placeholder 5">
            <a:extLst>
              <a:ext uri="{FF2B5EF4-FFF2-40B4-BE49-F238E27FC236}">
                <a16:creationId xmlns:a16="http://schemas.microsoft.com/office/drawing/2014/main" id="{9B76BFA1-3EA7-44C8-873C-19EF7D9B21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B3E34-E59C-424A-A587-D4ACE6E2DC01}"/>
              </a:ext>
            </a:extLst>
          </p:cNvPr>
          <p:cNvSpPr>
            <a:spLocks noGrp="1"/>
          </p:cNvSpPr>
          <p:nvPr>
            <p:ph type="sldNum" sz="quarter" idx="12"/>
          </p:nvPr>
        </p:nvSpPr>
        <p:spPr/>
        <p:txBody>
          <a:bodyPr/>
          <a:lstStyle/>
          <a:p>
            <a:fld id="{232318D3-39DF-454F-8EF3-A36E16411C61}" type="slidenum">
              <a:rPr lang="en-US" smtClean="0"/>
              <a:t>‹#›</a:t>
            </a:fld>
            <a:endParaRPr lang="en-US"/>
          </a:p>
        </p:txBody>
      </p:sp>
    </p:spTree>
    <p:extLst>
      <p:ext uri="{BB962C8B-B14F-4D97-AF65-F5344CB8AC3E}">
        <p14:creationId xmlns:p14="http://schemas.microsoft.com/office/powerpoint/2010/main" val="1438832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54CF2E-7052-4CC1-9428-9DA780325E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38F2D7-B882-4B3E-970E-AA20F1D85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9D71D-F615-45C9-BD8B-6D6F89F7F6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77E7D-2412-44F0-8089-610383B98E95}" type="datetimeFigureOut">
              <a:rPr lang="en-US" smtClean="0"/>
              <a:t>8/8/2020</a:t>
            </a:fld>
            <a:endParaRPr lang="en-US"/>
          </a:p>
        </p:txBody>
      </p:sp>
      <p:sp>
        <p:nvSpPr>
          <p:cNvPr id="5" name="Footer Placeholder 4">
            <a:extLst>
              <a:ext uri="{FF2B5EF4-FFF2-40B4-BE49-F238E27FC236}">
                <a16:creationId xmlns:a16="http://schemas.microsoft.com/office/drawing/2014/main" id="{9D39F317-C375-45BB-90F4-008E0512E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F12ABD-D6AA-4CE2-AFEF-51E29556BB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2318D3-39DF-454F-8EF3-A36E16411C61}" type="slidenum">
              <a:rPr lang="en-US" smtClean="0"/>
              <a:t>‹#›</a:t>
            </a:fld>
            <a:endParaRPr lang="en-US"/>
          </a:p>
        </p:txBody>
      </p:sp>
    </p:spTree>
    <p:extLst>
      <p:ext uri="{BB962C8B-B14F-4D97-AF65-F5344CB8AC3E}">
        <p14:creationId xmlns:p14="http://schemas.microsoft.com/office/powerpoint/2010/main" val="709699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ncbi.nlm.nih.gov/geo/query/acc.cgi?acc=GSE126074"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acebookresearch/Starspace"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7D28-5F50-41ED-8F1D-07FDAD0C10E9}"/>
              </a:ext>
            </a:extLst>
          </p:cNvPr>
          <p:cNvSpPr>
            <a:spLocks noGrp="1"/>
          </p:cNvSpPr>
          <p:nvPr>
            <p:ph type="ctrTitle"/>
          </p:nvPr>
        </p:nvSpPr>
        <p:spPr/>
        <p:txBody>
          <a:bodyPr/>
          <a:lstStyle/>
          <a:p>
            <a:r>
              <a:rPr lang="en-US" dirty="0"/>
              <a:t>Embedding Co-Assay Data in the Same Space</a:t>
            </a:r>
          </a:p>
        </p:txBody>
      </p:sp>
      <p:sp>
        <p:nvSpPr>
          <p:cNvPr id="4" name="Subtitle 2">
            <a:extLst>
              <a:ext uri="{FF2B5EF4-FFF2-40B4-BE49-F238E27FC236}">
                <a16:creationId xmlns:a16="http://schemas.microsoft.com/office/drawing/2014/main" id="{50BA70BE-C681-43F7-B276-47699E4D33A2}"/>
              </a:ext>
            </a:extLst>
          </p:cNvPr>
          <p:cNvSpPr txBox="1">
            <a:spLocks/>
          </p:cNvSpPr>
          <p:nvPr/>
        </p:nvSpPr>
        <p:spPr>
          <a:xfrm>
            <a:off x="7140539" y="3924727"/>
            <a:ext cx="3167865" cy="5008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5" name="Subtitle 2">
            <a:extLst>
              <a:ext uri="{FF2B5EF4-FFF2-40B4-BE49-F238E27FC236}">
                <a16:creationId xmlns:a16="http://schemas.microsoft.com/office/drawing/2014/main" id="{253BF3A2-7B85-4DCA-A860-932142999D4C}"/>
              </a:ext>
            </a:extLst>
          </p:cNvPr>
          <p:cNvSpPr txBox="1">
            <a:spLocks/>
          </p:cNvSpPr>
          <p:nvPr/>
        </p:nvSpPr>
        <p:spPr>
          <a:xfrm>
            <a:off x="7500135" y="3924726"/>
            <a:ext cx="4119937" cy="22703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Presenter: </a:t>
            </a:r>
          </a:p>
          <a:p>
            <a:r>
              <a:rPr lang="en-US" dirty="0" err="1"/>
              <a:t>Songyang</a:t>
            </a:r>
            <a:r>
              <a:rPr lang="en-US" dirty="0"/>
              <a:t> Cheng</a:t>
            </a:r>
          </a:p>
          <a:p>
            <a:r>
              <a:rPr lang="en-US" dirty="0"/>
              <a:t>Mentor: </a:t>
            </a:r>
          </a:p>
          <a:p>
            <a:r>
              <a:rPr lang="en-US" dirty="0" err="1"/>
              <a:t>Zakieh</a:t>
            </a:r>
            <a:r>
              <a:rPr lang="en-US" dirty="0"/>
              <a:t> </a:t>
            </a:r>
            <a:r>
              <a:rPr lang="en-US" dirty="0" err="1"/>
              <a:t>Tayyebi</a:t>
            </a:r>
            <a:r>
              <a:rPr lang="en-US" dirty="0"/>
              <a:t>, </a:t>
            </a:r>
          </a:p>
          <a:p>
            <a:r>
              <a:rPr lang="en-US" dirty="0"/>
              <a:t>Dr. Christina Leslie</a:t>
            </a:r>
          </a:p>
        </p:txBody>
      </p:sp>
    </p:spTree>
    <p:extLst>
      <p:ext uri="{BB962C8B-B14F-4D97-AF65-F5344CB8AC3E}">
        <p14:creationId xmlns:p14="http://schemas.microsoft.com/office/powerpoint/2010/main" val="1989360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9A90-25C6-431D-B616-260E789D3BF0}"/>
              </a:ext>
            </a:extLst>
          </p:cNvPr>
          <p:cNvSpPr>
            <a:spLocks noGrp="1"/>
          </p:cNvSpPr>
          <p:nvPr>
            <p:ph type="title"/>
          </p:nvPr>
        </p:nvSpPr>
        <p:spPr/>
        <p:txBody>
          <a:bodyPr/>
          <a:lstStyle/>
          <a:p>
            <a:r>
              <a:rPr lang="en-US" dirty="0"/>
              <a:t>Parameters for </a:t>
            </a:r>
            <a:r>
              <a:rPr lang="en-US" dirty="0" err="1"/>
              <a:t>StarSpace</a:t>
            </a:r>
            <a:endParaRPr lang="en-US" dirty="0"/>
          </a:p>
        </p:txBody>
      </p:sp>
      <p:sp>
        <p:nvSpPr>
          <p:cNvPr id="3" name="Content Placeholder 2">
            <a:extLst>
              <a:ext uri="{FF2B5EF4-FFF2-40B4-BE49-F238E27FC236}">
                <a16:creationId xmlns:a16="http://schemas.microsoft.com/office/drawing/2014/main" id="{1870D31C-A175-46AE-94E2-7801B8D77BB0}"/>
              </a:ext>
            </a:extLst>
          </p:cNvPr>
          <p:cNvSpPr>
            <a:spLocks noGrp="1"/>
          </p:cNvSpPr>
          <p:nvPr>
            <p:ph idx="1"/>
          </p:nvPr>
        </p:nvSpPr>
        <p:spPr/>
        <p:txBody>
          <a:bodyPr/>
          <a:lstStyle/>
          <a:p>
            <a:r>
              <a:rPr lang="en-US" dirty="0" err="1">
                <a:solidFill>
                  <a:schemeClr val="tx1">
                    <a:lumMod val="50000"/>
                    <a:lumOff val="50000"/>
                  </a:schemeClr>
                </a:solidFill>
              </a:rPr>
              <a:t>line.per.peak</a:t>
            </a:r>
            <a:r>
              <a:rPr lang="en-US" dirty="0">
                <a:solidFill>
                  <a:schemeClr val="tx1">
                    <a:lumMod val="50000"/>
                    <a:lumOff val="50000"/>
                  </a:schemeClr>
                </a:solidFill>
              </a:rPr>
              <a:t> = 15 (</a:t>
            </a:r>
            <a:r>
              <a:rPr lang="en-US" dirty="0" err="1">
                <a:solidFill>
                  <a:schemeClr val="tx1">
                    <a:lumMod val="50000"/>
                    <a:lumOff val="50000"/>
                  </a:schemeClr>
                </a:solidFill>
              </a:rPr>
              <a:t>dna</a:t>
            </a:r>
            <a:r>
              <a:rPr lang="en-US" dirty="0">
                <a:solidFill>
                  <a:schemeClr val="tx1">
                    <a:lumMod val="50000"/>
                    <a:lumOff val="50000"/>
                  </a:schemeClr>
                </a:solidFill>
              </a:rPr>
              <a:t>) </a:t>
            </a:r>
          </a:p>
          <a:p>
            <a:r>
              <a:rPr lang="en-US" dirty="0" err="1">
                <a:solidFill>
                  <a:schemeClr val="tx1">
                    <a:lumMod val="50000"/>
                    <a:lumOff val="50000"/>
                  </a:schemeClr>
                </a:solidFill>
              </a:rPr>
              <a:t>fileword.per.line</a:t>
            </a:r>
            <a:r>
              <a:rPr lang="en-US" dirty="0">
                <a:solidFill>
                  <a:schemeClr val="tx1">
                    <a:lumMod val="50000"/>
                    <a:lumOff val="50000"/>
                  </a:schemeClr>
                </a:solidFill>
              </a:rPr>
              <a:t> = 100 (</a:t>
            </a:r>
            <a:r>
              <a:rPr lang="en-US" dirty="0" err="1">
                <a:solidFill>
                  <a:schemeClr val="tx1">
                    <a:lumMod val="50000"/>
                    <a:lumOff val="50000"/>
                  </a:schemeClr>
                </a:solidFill>
              </a:rPr>
              <a:t>rna</a:t>
            </a:r>
            <a:r>
              <a:rPr lang="en-US" dirty="0">
                <a:solidFill>
                  <a:schemeClr val="tx1">
                    <a:lumMod val="50000"/>
                    <a:lumOff val="50000"/>
                  </a:schemeClr>
                </a:solidFill>
              </a:rPr>
              <a:t>)</a:t>
            </a:r>
          </a:p>
          <a:p>
            <a:r>
              <a:rPr lang="en-US" dirty="0" err="1">
                <a:solidFill>
                  <a:schemeClr val="tx1">
                    <a:lumMod val="50000"/>
                    <a:lumOff val="50000"/>
                  </a:schemeClr>
                </a:solidFill>
              </a:rPr>
              <a:t>line.per.cell</a:t>
            </a:r>
            <a:r>
              <a:rPr lang="en-US" dirty="0">
                <a:solidFill>
                  <a:schemeClr val="tx1">
                    <a:lumMod val="50000"/>
                    <a:lumOff val="50000"/>
                  </a:schemeClr>
                </a:solidFill>
              </a:rPr>
              <a:t> = 30 (</a:t>
            </a:r>
            <a:r>
              <a:rPr lang="en-US" dirty="0" err="1">
                <a:solidFill>
                  <a:schemeClr val="tx1">
                    <a:lumMod val="50000"/>
                    <a:lumOff val="50000"/>
                  </a:schemeClr>
                </a:solidFill>
              </a:rPr>
              <a:t>rna</a:t>
            </a:r>
            <a:r>
              <a:rPr lang="en-US" dirty="0">
                <a:solidFill>
                  <a:schemeClr val="tx1">
                    <a:lumMod val="50000"/>
                    <a:lumOff val="50000"/>
                  </a:schemeClr>
                </a:solidFill>
              </a:rPr>
              <a:t>)</a:t>
            </a:r>
          </a:p>
          <a:p>
            <a:r>
              <a:rPr lang="en-US" dirty="0"/>
              <a:t>embedding = 15</a:t>
            </a:r>
          </a:p>
          <a:p>
            <a:r>
              <a:rPr lang="en-US" dirty="0" err="1"/>
              <a:t>ngrams</a:t>
            </a:r>
            <a:r>
              <a:rPr lang="en-US" dirty="0"/>
              <a:t> = 5</a:t>
            </a:r>
          </a:p>
          <a:p>
            <a:r>
              <a:rPr lang="en-US" dirty="0"/>
              <a:t>similarity=“cosine”</a:t>
            </a:r>
          </a:p>
          <a:p>
            <a:r>
              <a:rPr lang="en-US" dirty="0" err="1"/>
              <a:t>lr</a:t>
            </a:r>
            <a:r>
              <a:rPr lang="en-US" dirty="0"/>
              <a:t> = 0.2 (0.1 for RNA)</a:t>
            </a:r>
          </a:p>
          <a:p>
            <a:r>
              <a:rPr lang="en-US" dirty="0"/>
              <a:t>epoch = 100 (50 for RNA </a:t>
            </a:r>
            <a:r>
              <a:rPr lang="en-US" dirty="0" err="1"/>
              <a:t>bc</a:t>
            </a:r>
            <a:r>
              <a:rPr lang="en-US" dirty="0"/>
              <a:t> not going down any more)</a:t>
            </a:r>
          </a:p>
        </p:txBody>
      </p:sp>
    </p:spTree>
    <p:extLst>
      <p:ext uri="{BB962C8B-B14F-4D97-AF65-F5344CB8AC3E}">
        <p14:creationId xmlns:p14="http://schemas.microsoft.com/office/powerpoint/2010/main" val="366745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934F-25AD-4D77-93A8-6EFF9C34ECD5}"/>
              </a:ext>
            </a:extLst>
          </p:cNvPr>
          <p:cNvSpPr>
            <a:spLocks noGrp="1"/>
          </p:cNvSpPr>
          <p:nvPr>
            <p:ph type="title"/>
          </p:nvPr>
        </p:nvSpPr>
        <p:spPr/>
        <p:txBody>
          <a:bodyPr/>
          <a:lstStyle/>
          <a:p>
            <a:r>
              <a:rPr lang="en-US" dirty="0"/>
              <a:t>Ad data </a:t>
            </a:r>
          </a:p>
        </p:txBody>
      </p:sp>
      <p:pic>
        <p:nvPicPr>
          <p:cNvPr id="5" name="Content Placeholder 4" descr="A close up of a map&#10;&#10;Description automatically generated">
            <a:extLst>
              <a:ext uri="{FF2B5EF4-FFF2-40B4-BE49-F238E27FC236}">
                <a16:creationId xmlns:a16="http://schemas.microsoft.com/office/drawing/2014/main" id="{BEE31B50-36FF-426C-B890-B807C0F2B5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0449212" cy="3882505"/>
          </a:xfrm>
        </p:spPr>
      </p:pic>
      <p:sp>
        <p:nvSpPr>
          <p:cNvPr id="7" name="TextBox 6">
            <a:extLst>
              <a:ext uri="{FF2B5EF4-FFF2-40B4-BE49-F238E27FC236}">
                <a16:creationId xmlns:a16="http://schemas.microsoft.com/office/drawing/2014/main" id="{2FF2A3EA-ADF6-4008-8B61-19C63C79EFDE}"/>
              </a:ext>
            </a:extLst>
          </p:cNvPr>
          <p:cNvSpPr txBox="1"/>
          <p:nvPr/>
        </p:nvSpPr>
        <p:spPr>
          <a:xfrm>
            <a:off x="1076446" y="5759875"/>
            <a:ext cx="10277354" cy="954107"/>
          </a:xfrm>
          <a:prstGeom prst="rect">
            <a:avLst/>
          </a:prstGeom>
          <a:noFill/>
        </p:spPr>
        <p:txBody>
          <a:bodyPr wrap="square" rtlCol="0">
            <a:spAutoFit/>
          </a:bodyPr>
          <a:lstStyle/>
          <a:p>
            <a:r>
              <a:rPr lang="en-US" sz="2800" dirty="0"/>
              <a:t>In Prof. Chen’s paper: Peaks fewer than overall 5 counts or expressing in more than 10% of cells were removed</a:t>
            </a:r>
          </a:p>
        </p:txBody>
      </p:sp>
    </p:spTree>
    <p:extLst>
      <p:ext uri="{BB962C8B-B14F-4D97-AF65-F5344CB8AC3E}">
        <p14:creationId xmlns:p14="http://schemas.microsoft.com/office/powerpoint/2010/main" val="2436482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6ADC11-4B89-4F9C-BB55-A0A635076357}"/>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Reproduction for ATAC data</a:t>
            </a:r>
          </a:p>
        </p:txBody>
      </p:sp>
      <p:pic>
        <p:nvPicPr>
          <p:cNvPr id="5" name="Content Placeholder 4" descr="A close up of a map&#10;&#10;Description automatically generated">
            <a:extLst>
              <a:ext uri="{FF2B5EF4-FFF2-40B4-BE49-F238E27FC236}">
                <a16:creationId xmlns:a16="http://schemas.microsoft.com/office/drawing/2014/main" id="{FDF90FC7-6B3B-4C59-915E-1CDEA1133A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970" y="2639711"/>
            <a:ext cx="5803630" cy="3329214"/>
          </a:xfrm>
        </p:spPr>
      </p:pic>
      <p:pic>
        <p:nvPicPr>
          <p:cNvPr id="7" name="Picture 6" descr="A picture containing colorful, group&#10;&#10;Description automatically generated">
            <a:extLst>
              <a:ext uri="{FF2B5EF4-FFF2-40B4-BE49-F238E27FC236}">
                <a16:creationId xmlns:a16="http://schemas.microsoft.com/office/drawing/2014/main" id="{43315515-B78F-4F3F-8AA5-3DC556AF9A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639711"/>
            <a:ext cx="6028577" cy="3329214"/>
          </a:xfrm>
          <a:prstGeom prst="rect">
            <a:avLst/>
          </a:prstGeom>
        </p:spPr>
      </p:pic>
    </p:spTree>
    <p:extLst>
      <p:ext uri="{BB962C8B-B14F-4D97-AF65-F5344CB8AC3E}">
        <p14:creationId xmlns:p14="http://schemas.microsoft.com/office/powerpoint/2010/main" val="1038379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7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4783C"/>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9D2E0F-14EF-45B8-A6FC-F58ABEE5E251}"/>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dirty="0">
                <a:solidFill>
                  <a:srgbClr val="44783C"/>
                </a:solidFill>
              </a:rPr>
              <a:t>Embedding=15</a:t>
            </a:r>
          </a:p>
        </p:txBody>
      </p:sp>
      <p:pic>
        <p:nvPicPr>
          <p:cNvPr id="5" name="Content Placeholder 4" descr="A screenshot of a cell phone&#10;&#10;Description automatically generated">
            <a:extLst>
              <a:ext uri="{FF2B5EF4-FFF2-40B4-BE49-F238E27FC236}">
                <a16:creationId xmlns:a16="http://schemas.microsoft.com/office/drawing/2014/main" id="{82B9248D-652E-42CB-8E57-4AE69680F07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7499" b="1"/>
          <a:stretch/>
        </p:blipFill>
        <p:spPr>
          <a:xfrm>
            <a:off x="243840" y="256539"/>
            <a:ext cx="11704320" cy="3951345"/>
          </a:xfrm>
          <a:prstGeom prst="rect">
            <a:avLst/>
          </a:prstGeom>
        </p:spPr>
      </p:pic>
    </p:spTree>
    <p:extLst>
      <p:ext uri="{BB962C8B-B14F-4D97-AF65-F5344CB8AC3E}">
        <p14:creationId xmlns:p14="http://schemas.microsoft.com/office/powerpoint/2010/main" val="578295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2" descr="A picture containing photo, person, holding, room&#10;&#10;Description automatically generated">
            <a:extLst>
              <a:ext uri="{FF2B5EF4-FFF2-40B4-BE49-F238E27FC236}">
                <a16:creationId xmlns:a16="http://schemas.microsoft.com/office/drawing/2014/main" id="{AAE5F421-37FD-4A67-B534-0FD550A0A183}"/>
              </a:ext>
            </a:extLst>
          </p:cNvPr>
          <p:cNvPicPr>
            <a:picLocks noChangeAspect="1"/>
          </p:cNvPicPr>
          <p:nvPr/>
        </p:nvPicPr>
        <p:blipFill rotWithShape="1">
          <a:blip r:embed="rId2">
            <a:extLst>
              <a:ext uri="{28A0092B-C50C-407E-A947-70E740481C1C}">
                <a14:useLocalDpi xmlns:a14="http://schemas.microsoft.com/office/drawing/2010/main" val="0"/>
              </a:ext>
            </a:extLst>
          </a:blip>
          <a:srcRect l="827" r="6673" b="1"/>
          <a:stretch/>
        </p:blipFill>
        <p:spPr>
          <a:xfrm>
            <a:off x="-285693" y="354512"/>
            <a:ext cx="14480664" cy="4299681"/>
          </a:xfrm>
          <a:prstGeom prst="rect">
            <a:avLst/>
          </a:prstGeom>
        </p:spPr>
      </p:pic>
    </p:spTree>
    <p:extLst>
      <p:ext uri="{BB962C8B-B14F-4D97-AF65-F5344CB8AC3E}">
        <p14:creationId xmlns:p14="http://schemas.microsoft.com/office/powerpoint/2010/main" val="171245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descr="A picture containing screenshot, sitting, different, person&#10;&#10;Description automatically generated">
            <a:extLst>
              <a:ext uri="{FF2B5EF4-FFF2-40B4-BE49-F238E27FC236}">
                <a16:creationId xmlns:a16="http://schemas.microsoft.com/office/drawing/2014/main" id="{3DBF5B1F-098A-41DD-9265-56244C8711F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8168"/>
          <a:stretch/>
        </p:blipFill>
        <p:spPr>
          <a:xfrm>
            <a:off x="-237478" y="259358"/>
            <a:ext cx="12429478" cy="4503054"/>
          </a:xfrm>
        </p:spPr>
      </p:pic>
      <p:pic>
        <p:nvPicPr>
          <p:cNvPr id="26" name="Picture 25" descr="A screenshot of a cell phone&#10;&#10;Description automatically generated">
            <a:extLst>
              <a:ext uri="{FF2B5EF4-FFF2-40B4-BE49-F238E27FC236}">
                <a16:creationId xmlns:a16="http://schemas.microsoft.com/office/drawing/2014/main" id="{73DF89FF-7B03-4FD8-8DA5-9465680EA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778" y="5067468"/>
            <a:ext cx="5368443" cy="1531174"/>
          </a:xfrm>
          <a:prstGeom prst="rect">
            <a:avLst/>
          </a:prstGeom>
        </p:spPr>
      </p:pic>
    </p:spTree>
    <p:extLst>
      <p:ext uri="{BB962C8B-B14F-4D97-AF65-F5344CB8AC3E}">
        <p14:creationId xmlns:p14="http://schemas.microsoft.com/office/powerpoint/2010/main" val="327875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5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61577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5DF5784-DF32-4F75-AADA-107D8A673973}"/>
              </a:ext>
            </a:extLst>
          </p:cNvPr>
          <p:cNvSpPr>
            <a:spLocks noGrp="1"/>
          </p:cNvSpPr>
          <p:nvPr>
            <p:ph type="title"/>
          </p:nvPr>
        </p:nvSpPr>
        <p:spPr>
          <a:xfrm>
            <a:off x="1109980" y="4277356"/>
            <a:ext cx="9966960" cy="1560320"/>
          </a:xfrm>
        </p:spPr>
        <p:txBody>
          <a:bodyPr vert="horz" lIns="91440" tIns="45720" rIns="91440" bIns="45720" rtlCol="0" anchor="b">
            <a:normAutofit fontScale="90000"/>
          </a:bodyPr>
          <a:lstStyle/>
          <a:p>
            <a:pPr algn="ctr"/>
            <a:r>
              <a:rPr lang="en-US" sz="5800">
                <a:solidFill>
                  <a:srgbClr val="615773"/>
                </a:solidFill>
              </a:rPr>
              <a:t>Downstream Analysis: Phenograph</a:t>
            </a:r>
            <a:endParaRPr lang="en-US" sz="5800" dirty="0">
              <a:solidFill>
                <a:srgbClr val="615773"/>
              </a:solidFill>
            </a:endParaRPr>
          </a:p>
        </p:txBody>
      </p:sp>
      <p:pic>
        <p:nvPicPr>
          <p:cNvPr id="7" name="Content Placeholder 6" descr="A picture containing flower, food, drawing&#10;&#10;Description automatically generated">
            <a:extLst>
              <a:ext uri="{FF2B5EF4-FFF2-40B4-BE49-F238E27FC236}">
                <a16:creationId xmlns:a16="http://schemas.microsoft.com/office/drawing/2014/main" id="{9C3EF5AE-ABA4-41ED-B957-EFBC2C335D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02" y="543665"/>
            <a:ext cx="11797110" cy="3497469"/>
          </a:xfrm>
        </p:spPr>
      </p:pic>
    </p:spTree>
    <p:extLst>
      <p:ext uri="{BB962C8B-B14F-4D97-AF65-F5344CB8AC3E}">
        <p14:creationId xmlns:p14="http://schemas.microsoft.com/office/powerpoint/2010/main" val="64870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32077-6CB4-4A66-BB21-F65581632278}"/>
              </a:ext>
            </a:extLst>
          </p:cNvPr>
          <p:cNvSpPr>
            <a:spLocks noGrp="1"/>
          </p:cNvSpPr>
          <p:nvPr>
            <p:ph type="title"/>
          </p:nvPr>
        </p:nvSpPr>
        <p:spPr/>
        <p:txBody>
          <a:bodyPr/>
          <a:lstStyle/>
          <a:p>
            <a:r>
              <a:rPr lang="en-US" dirty="0"/>
              <a:t>AMI</a:t>
            </a:r>
          </a:p>
        </p:txBody>
      </p:sp>
      <p:sp>
        <p:nvSpPr>
          <p:cNvPr id="3" name="Content Placeholder 2">
            <a:extLst>
              <a:ext uri="{FF2B5EF4-FFF2-40B4-BE49-F238E27FC236}">
                <a16:creationId xmlns:a16="http://schemas.microsoft.com/office/drawing/2014/main" id="{C626DDFE-72D4-468F-8798-C9A03C86E255}"/>
              </a:ext>
            </a:extLst>
          </p:cNvPr>
          <p:cNvSpPr>
            <a:spLocks noGrp="1"/>
          </p:cNvSpPr>
          <p:nvPr>
            <p:ph idx="1"/>
          </p:nvPr>
        </p:nvSpPr>
        <p:spPr/>
        <p:txBody>
          <a:bodyPr/>
          <a:lstStyle/>
          <a:p>
            <a:r>
              <a:rPr lang="en-US" dirty="0"/>
              <a:t>Adjusted Mutual Information (AMI) is an adjustment of the Mutual Information (MI) score to account for chance. </a:t>
            </a:r>
          </a:p>
          <a:p>
            <a:r>
              <a:rPr lang="en-US" dirty="0"/>
              <a:t>This metric is independent of the absolute values of the labels: a permutation of the class or cluster label values won’t change the score value in any way.</a:t>
            </a:r>
          </a:p>
          <a:p>
            <a:r>
              <a:rPr lang="pl-PL" dirty="0"/>
              <a:t>AMI(U, V) = [MI(U, V) - E(MI(U, V))] / [avg(H(U), H(V)) - E(MI(U, V))]</a:t>
            </a:r>
            <a:endParaRPr lang="en-US" dirty="0"/>
          </a:p>
          <a:p>
            <a:endParaRPr lang="en-US" dirty="0"/>
          </a:p>
        </p:txBody>
      </p:sp>
    </p:spTree>
    <p:extLst>
      <p:ext uri="{BB962C8B-B14F-4D97-AF65-F5344CB8AC3E}">
        <p14:creationId xmlns:p14="http://schemas.microsoft.com/office/powerpoint/2010/main" val="3597310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1BAF-C72F-4A2E-9F01-25CCD5EE691F}"/>
              </a:ext>
            </a:extLst>
          </p:cNvPr>
          <p:cNvSpPr>
            <a:spLocks noGrp="1"/>
          </p:cNvSpPr>
          <p:nvPr>
            <p:ph type="title"/>
          </p:nvPr>
        </p:nvSpPr>
        <p:spPr>
          <a:xfrm>
            <a:off x="838200" y="334302"/>
            <a:ext cx="10515600" cy="1325563"/>
          </a:xfrm>
        </p:spPr>
        <p:txBody>
          <a:bodyPr/>
          <a:lstStyle/>
          <a:p>
            <a:r>
              <a:rPr lang="en-US" dirty="0" err="1"/>
              <a:t>Phenograph</a:t>
            </a:r>
            <a:r>
              <a:rPr lang="en-US" dirty="0"/>
              <a:t>: RNA</a:t>
            </a:r>
          </a:p>
        </p:txBody>
      </p:sp>
      <p:pic>
        <p:nvPicPr>
          <p:cNvPr id="5" name="Content Placeholder 4">
            <a:extLst>
              <a:ext uri="{FF2B5EF4-FFF2-40B4-BE49-F238E27FC236}">
                <a16:creationId xmlns:a16="http://schemas.microsoft.com/office/drawing/2014/main" id="{D6D44BDA-9CFF-4E36-8A15-E021117FD7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31135"/>
            <a:ext cx="10515600" cy="4196307"/>
          </a:xfrm>
        </p:spPr>
      </p:pic>
      <p:sp>
        <p:nvSpPr>
          <p:cNvPr id="6" name="Title 1">
            <a:extLst>
              <a:ext uri="{FF2B5EF4-FFF2-40B4-BE49-F238E27FC236}">
                <a16:creationId xmlns:a16="http://schemas.microsoft.com/office/drawing/2014/main" id="{D264D484-D065-4892-A58A-5266A83A40F2}"/>
              </a:ext>
            </a:extLst>
          </p:cNvPr>
          <p:cNvSpPr txBox="1">
            <a:spLocks/>
          </p:cNvSpPr>
          <p:nvPr/>
        </p:nvSpPr>
        <p:spPr>
          <a:xfrm>
            <a:off x="838200" y="1659865"/>
            <a:ext cx="6704744" cy="52799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AMI score is 0.3450832628991115</a:t>
            </a:r>
          </a:p>
        </p:txBody>
      </p:sp>
    </p:spTree>
    <p:extLst>
      <p:ext uri="{BB962C8B-B14F-4D97-AF65-F5344CB8AC3E}">
        <p14:creationId xmlns:p14="http://schemas.microsoft.com/office/powerpoint/2010/main" val="861835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1BAF-C72F-4A2E-9F01-25CCD5EE691F}"/>
              </a:ext>
            </a:extLst>
          </p:cNvPr>
          <p:cNvSpPr>
            <a:spLocks noGrp="1"/>
          </p:cNvSpPr>
          <p:nvPr>
            <p:ph type="title"/>
          </p:nvPr>
        </p:nvSpPr>
        <p:spPr>
          <a:xfrm>
            <a:off x="838200" y="334302"/>
            <a:ext cx="10515600" cy="1325563"/>
          </a:xfrm>
        </p:spPr>
        <p:txBody>
          <a:bodyPr/>
          <a:lstStyle/>
          <a:p>
            <a:r>
              <a:rPr lang="en-US" dirty="0" err="1"/>
              <a:t>Phenograph</a:t>
            </a:r>
            <a:r>
              <a:rPr lang="en-US" dirty="0"/>
              <a:t>: DNA</a:t>
            </a:r>
          </a:p>
        </p:txBody>
      </p:sp>
      <p:sp>
        <p:nvSpPr>
          <p:cNvPr id="6" name="Title 1">
            <a:extLst>
              <a:ext uri="{FF2B5EF4-FFF2-40B4-BE49-F238E27FC236}">
                <a16:creationId xmlns:a16="http://schemas.microsoft.com/office/drawing/2014/main" id="{D264D484-D065-4892-A58A-5266A83A40F2}"/>
              </a:ext>
            </a:extLst>
          </p:cNvPr>
          <p:cNvSpPr txBox="1">
            <a:spLocks/>
          </p:cNvSpPr>
          <p:nvPr/>
        </p:nvSpPr>
        <p:spPr>
          <a:xfrm>
            <a:off x="838200" y="1659865"/>
            <a:ext cx="6704744" cy="52799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AMI score is 0.5430087256846088</a:t>
            </a:r>
          </a:p>
        </p:txBody>
      </p:sp>
      <p:pic>
        <p:nvPicPr>
          <p:cNvPr id="8" name="Content Placeholder 7" descr="A screen shot of a computer&#10;&#10;Description automatically generated">
            <a:extLst>
              <a:ext uri="{FF2B5EF4-FFF2-40B4-BE49-F238E27FC236}">
                <a16:creationId xmlns:a16="http://schemas.microsoft.com/office/drawing/2014/main" id="{C6EEE5B8-0128-4C12-82AC-262376C307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85222"/>
            <a:ext cx="10515600" cy="4196307"/>
          </a:xfrm>
        </p:spPr>
      </p:pic>
    </p:spTree>
    <p:extLst>
      <p:ext uri="{BB962C8B-B14F-4D97-AF65-F5344CB8AC3E}">
        <p14:creationId xmlns:p14="http://schemas.microsoft.com/office/powerpoint/2010/main" val="709642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77B7-8C53-4F69-BA51-20153448A1DE}"/>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E86419DA-5270-468E-8CC0-37940D16F13A}"/>
              </a:ext>
            </a:extLst>
          </p:cNvPr>
          <p:cNvSpPr>
            <a:spLocks noGrp="1"/>
          </p:cNvSpPr>
          <p:nvPr>
            <p:ph idx="1"/>
          </p:nvPr>
        </p:nvSpPr>
        <p:spPr/>
        <p:txBody>
          <a:bodyPr/>
          <a:lstStyle/>
          <a:p>
            <a:r>
              <a:rPr lang="en-US" dirty="0">
                <a:hlinkClick r:id="rId2"/>
              </a:rPr>
              <a:t>https://www.ncbi.nlm.nih.gov/geo/query/acc.cgi?acc=GSE126074</a:t>
            </a:r>
            <a:endParaRPr lang="en-US" dirty="0"/>
          </a:p>
          <a:p>
            <a:pPr marL="0" indent="0">
              <a:buNone/>
            </a:pPr>
            <a:r>
              <a:rPr lang="en-US" dirty="0"/>
              <a:t>GSE126074_AdBrainCortex, GSE126074_P0_BrainCortex</a:t>
            </a:r>
          </a:p>
          <a:p>
            <a:pPr marL="0" indent="0">
              <a:buNone/>
            </a:pPr>
            <a:endParaRPr lang="en-US" dirty="0"/>
          </a:p>
          <a:p>
            <a:r>
              <a:rPr lang="en-US" dirty="0"/>
              <a:t>Chen S, Lake BB, Zhang K. High-throughput sequencing of the transcriptome and chromatin accessibility in the same cell. Nat </a:t>
            </a:r>
            <a:r>
              <a:rPr lang="en-US" dirty="0" err="1"/>
              <a:t>Biotechnol</a:t>
            </a:r>
            <a:r>
              <a:rPr lang="en-US" dirty="0"/>
              <a:t> 2019 Dec;37(12):1452-1457. PMID: 31611697</a:t>
            </a:r>
          </a:p>
        </p:txBody>
      </p:sp>
    </p:spTree>
    <p:extLst>
      <p:ext uri="{BB962C8B-B14F-4D97-AF65-F5344CB8AC3E}">
        <p14:creationId xmlns:p14="http://schemas.microsoft.com/office/powerpoint/2010/main" val="232903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1BAF-C72F-4A2E-9F01-25CCD5EE691F}"/>
              </a:ext>
            </a:extLst>
          </p:cNvPr>
          <p:cNvSpPr>
            <a:spLocks noGrp="1"/>
          </p:cNvSpPr>
          <p:nvPr>
            <p:ph type="title"/>
          </p:nvPr>
        </p:nvSpPr>
        <p:spPr>
          <a:xfrm>
            <a:off x="838200" y="334302"/>
            <a:ext cx="10515600" cy="1325563"/>
          </a:xfrm>
        </p:spPr>
        <p:txBody>
          <a:bodyPr/>
          <a:lstStyle/>
          <a:p>
            <a:r>
              <a:rPr lang="en-US" dirty="0" err="1"/>
              <a:t>Phenograph</a:t>
            </a:r>
            <a:r>
              <a:rPr lang="en-US" dirty="0"/>
              <a:t>: Merge</a:t>
            </a:r>
          </a:p>
        </p:txBody>
      </p:sp>
      <p:sp>
        <p:nvSpPr>
          <p:cNvPr id="6" name="Title 1">
            <a:extLst>
              <a:ext uri="{FF2B5EF4-FFF2-40B4-BE49-F238E27FC236}">
                <a16:creationId xmlns:a16="http://schemas.microsoft.com/office/drawing/2014/main" id="{D264D484-D065-4892-A58A-5266A83A40F2}"/>
              </a:ext>
            </a:extLst>
          </p:cNvPr>
          <p:cNvSpPr txBox="1">
            <a:spLocks/>
          </p:cNvSpPr>
          <p:nvPr/>
        </p:nvSpPr>
        <p:spPr>
          <a:xfrm>
            <a:off x="838200" y="1659865"/>
            <a:ext cx="6704744" cy="52799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AMI score is 0.6140321773957397</a:t>
            </a:r>
          </a:p>
        </p:txBody>
      </p:sp>
      <p:pic>
        <p:nvPicPr>
          <p:cNvPr id="8" name="Content Placeholder 7" descr="A screen shot of a computer&#10;&#10;Description automatically generated">
            <a:extLst>
              <a:ext uri="{FF2B5EF4-FFF2-40B4-BE49-F238E27FC236}">
                <a16:creationId xmlns:a16="http://schemas.microsoft.com/office/drawing/2014/main" id="{A730A5B9-EB4E-4276-B6EC-ACEF6B9D83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16848"/>
            <a:ext cx="10515600" cy="4196307"/>
          </a:xfrm>
        </p:spPr>
      </p:pic>
    </p:spTree>
    <p:extLst>
      <p:ext uri="{BB962C8B-B14F-4D97-AF65-F5344CB8AC3E}">
        <p14:creationId xmlns:p14="http://schemas.microsoft.com/office/powerpoint/2010/main" val="2305244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D8F9A-CA74-4B31-B753-6470D69D660E}"/>
              </a:ext>
            </a:extLst>
          </p:cNvPr>
          <p:cNvSpPr>
            <a:spLocks noGrp="1"/>
          </p:cNvSpPr>
          <p:nvPr>
            <p:ph type="title"/>
          </p:nvPr>
        </p:nvSpPr>
        <p:spPr/>
        <p:txBody>
          <a:bodyPr/>
          <a:lstStyle/>
          <a:p>
            <a:endParaRPr lang="en-US"/>
          </a:p>
        </p:txBody>
      </p:sp>
      <p:pic>
        <p:nvPicPr>
          <p:cNvPr id="5" name="Content Placeholder 4" descr="A close up of a logo&#10;&#10;Description automatically generated">
            <a:extLst>
              <a:ext uri="{FF2B5EF4-FFF2-40B4-BE49-F238E27FC236}">
                <a16:creationId xmlns:a16="http://schemas.microsoft.com/office/drawing/2014/main" id="{F0913123-4486-4B26-8FB5-F0DA5CF129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146954" y="-4558016"/>
            <a:ext cx="4932936" cy="15226841"/>
          </a:xfrm>
        </p:spPr>
      </p:pic>
    </p:spTree>
    <p:extLst>
      <p:ext uri="{BB962C8B-B14F-4D97-AF65-F5344CB8AC3E}">
        <p14:creationId xmlns:p14="http://schemas.microsoft.com/office/powerpoint/2010/main" val="323561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AF89259-3AF9-4B45-93D7-0AAA448D73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843580" y="-2597255"/>
            <a:ext cx="6644323" cy="12052514"/>
          </a:xfrm>
        </p:spPr>
      </p:pic>
    </p:spTree>
    <p:extLst>
      <p:ext uri="{BB962C8B-B14F-4D97-AF65-F5344CB8AC3E}">
        <p14:creationId xmlns:p14="http://schemas.microsoft.com/office/powerpoint/2010/main" val="956903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934F-25AD-4D77-93A8-6EFF9C34ECD5}"/>
              </a:ext>
            </a:extLst>
          </p:cNvPr>
          <p:cNvSpPr>
            <a:spLocks noGrp="1"/>
          </p:cNvSpPr>
          <p:nvPr>
            <p:ph type="title"/>
          </p:nvPr>
        </p:nvSpPr>
        <p:spPr/>
        <p:txBody>
          <a:bodyPr/>
          <a:lstStyle/>
          <a:p>
            <a:r>
              <a:rPr lang="en-US" dirty="0"/>
              <a:t>Neonatal (p0)</a:t>
            </a:r>
          </a:p>
        </p:txBody>
      </p:sp>
      <p:pic>
        <p:nvPicPr>
          <p:cNvPr id="12" name="Content Placeholder 11" descr="A close up of a map&#10;&#10;Description automatically generated">
            <a:extLst>
              <a:ext uri="{FF2B5EF4-FFF2-40B4-BE49-F238E27FC236}">
                <a16:creationId xmlns:a16="http://schemas.microsoft.com/office/drawing/2014/main" id="{D2EA17BB-43B4-4896-BF9C-3F068909B8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0969" y="0"/>
            <a:ext cx="6183824" cy="7070758"/>
          </a:xfrm>
        </p:spPr>
      </p:pic>
    </p:spTree>
    <p:extLst>
      <p:ext uri="{BB962C8B-B14F-4D97-AF65-F5344CB8AC3E}">
        <p14:creationId xmlns:p14="http://schemas.microsoft.com/office/powerpoint/2010/main" val="1264882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 room&#10;&#10;Description automatically generated">
            <a:extLst>
              <a:ext uri="{FF2B5EF4-FFF2-40B4-BE49-F238E27FC236}">
                <a16:creationId xmlns:a16="http://schemas.microsoft.com/office/drawing/2014/main" id="{6D51D3C5-20E9-4ED7-BB85-242E0DEB4A0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1449"/>
          <a:stretch/>
        </p:blipFill>
        <p:spPr>
          <a:xfrm>
            <a:off x="1" y="481211"/>
            <a:ext cx="12192000" cy="4601506"/>
          </a:xfrm>
        </p:spPr>
      </p:pic>
      <p:pic>
        <p:nvPicPr>
          <p:cNvPr id="7" name="Picture 6" descr="A screenshot of a cell phone&#10;&#10;Description automatically generated">
            <a:extLst>
              <a:ext uri="{FF2B5EF4-FFF2-40B4-BE49-F238E27FC236}">
                <a16:creationId xmlns:a16="http://schemas.microsoft.com/office/drawing/2014/main" id="{E7A1FD3B-7F90-4FEF-8054-6D0BEC12C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8758" y="5238259"/>
            <a:ext cx="6614659" cy="1450583"/>
          </a:xfrm>
          <a:prstGeom prst="rect">
            <a:avLst/>
          </a:prstGeom>
        </p:spPr>
      </p:pic>
      <p:sp>
        <p:nvSpPr>
          <p:cNvPr id="9" name="Oval 8">
            <a:extLst>
              <a:ext uri="{FF2B5EF4-FFF2-40B4-BE49-F238E27FC236}">
                <a16:creationId xmlns:a16="http://schemas.microsoft.com/office/drawing/2014/main" id="{1FDF2E4A-C016-47B7-8BE0-C36F042F42E2}"/>
              </a:ext>
            </a:extLst>
          </p:cNvPr>
          <p:cNvSpPr/>
          <p:nvPr/>
        </p:nvSpPr>
        <p:spPr>
          <a:xfrm>
            <a:off x="8996856" y="2806262"/>
            <a:ext cx="906562" cy="10615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AD6E810-6BB2-480E-BCE5-CA60C3C4430F}"/>
              </a:ext>
            </a:extLst>
          </p:cNvPr>
          <p:cNvSpPr txBox="1"/>
          <p:nvPr/>
        </p:nvSpPr>
        <p:spPr>
          <a:xfrm>
            <a:off x="8732380" y="2478236"/>
            <a:ext cx="458303" cy="369332"/>
          </a:xfrm>
          <a:prstGeom prst="rect">
            <a:avLst/>
          </a:prstGeom>
          <a:noFill/>
        </p:spPr>
        <p:txBody>
          <a:bodyPr wrap="square" rtlCol="0">
            <a:spAutoFit/>
          </a:bodyPr>
          <a:lstStyle/>
          <a:p>
            <a:r>
              <a:rPr lang="en-US" dirty="0"/>
              <a:t>Ex</a:t>
            </a:r>
          </a:p>
        </p:txBody>
      </p:sp>
      <p:sp>
        <p:nvSpPr>
          <p:cNvPr id="12" name="TextBox 11">
            <a:extLst>
              <a:ext uri="{FF2B5EF4-FFF2-40B4-BE49-F238E27FC236}">
                <a16:creationId xmlns:a16="http://schemas.microsoft.com/office/drawing/2014/main" id="{47EB4695-4375-4B61-A1A4-094DAFC58068}"/>
              </a:ext>
            </a:extLst>
          </p:cNvPr>
          <p:cNvSpPr txBox="1"/>
          <p:nvPr/>
        </p:nvSpPr>
        <p:spPr>
          <a:xfrm>
            <a:off x="10247586" y="1755228"/>
            <a:ext cx="557048" cy="369332"/>
          </a:xfrm>
          <a:prstGeom prst="rect">
            <a:avLst/>
          </a:prstGeom>
          <a:noFill/>
        </p:spPr>
        <p:txBody>
          <a:bodyPr wrap="square" rtlCol="0">
            <a:spAutoFit/>
          </a:bodyPr>
          <a:lstStyle/>
          <a:p>
            <a:r>
              <a:rPr lang="en-US" dirty="0"/>
              <a:t>IP</a:t>
            </a:r>
          </a:p>
        </p:txBody>
      </p:sp>
      <p:sp>
        <p:nvSpPr>
          <p:cNvPr id="13" name="Oval 12">
            <a:extLst>
              <a:ext uri="{FF2B5EF4-FFF2-40B4-BE49-F238E27FC236}">
                <a16:creationId xmlns:a16="http://schemas.microsoft.com/office/drawing/2014/main" id="{A089F4FD-4701-4692-B4E9-605B6A52B711}"/>
              </a:ext>
            </a:extLst>
          </p:cNvPr>
          <p:cNvSpPr/>
          <p:nvPr/>
        </p:nvSpPr>
        <p:spPr>
          <a:xfrm>
            <a:off x="9903417" y="1587062"/>
            <a:ext cx="344169" cy="14188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B2EF545-A183-451D-AE65-E9763E8A91D8}"/>
              </a:ext>
            </a:extLst>
          </p:cNvPr>
          <p:cNvSpPr txBox="1"/>
          <p:nvPr/>
        </p:nvSpPr>
        <p:spPr>
          <a:xfrm>
            <a:off x="5741322" y="2478236"/>
            <a:ext cx="525517" cy="369332"/>
          </a:xfrm>
          <a:prstGeom prst="rect">
            <a:avLst/>
          </a:prstGeom>
          <a:noFill/>
        </p:spPr>
        <p:txBody>
          <a:bodyPr wrap="square" rtlCol="0">
            <a:spAutoFit/>
          </a:bodyPr>
          <a:lstStyle/>
          <a:p>
            <a:r>
              <a:rPr lang="en-US" dirty="0"/>
              <a:t>IN</a:t>
            </a:r>
          </a:p>
        </p:txBody>
      </p:sp>
      <p:sp>
        <p:nvSpPr>
          <p:cNvPr id="15" name="Oval 14">
            <a:extLst>
              <a:ext uri="{FF2B5EF4-FFF2-40B4-BE49-F238E27FC236}">
                <a16:creationId xmlns:a16="http://schemas.microsoft.com/office/drawing/2014/main" id="{46558936-57E5-499D-8C28-3DB64B576FA2}"/>
              </a:ext>
            </a:extLst>
          </p:cNvPr>
          <p:cNvSpPr/>
          <p:nvPr/>
        </p:nvSpPr>
        <p:spPr>
          <a:xfrm>
            <a:off x="6085490" y="2436930"/>
            <a:ext cx="525517" cy="821277"/>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514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2B87-80E9-432B-B7EA-80304FB056D4}"/>
              </a:ext>
            </a:extLst>
          </p:cNvPr>
          <p:cNvSpPr>
            <a:spLocks noGrp="1"/>
          </p:cNvSpPr>
          <p:nvPr>
            <p:ph type="title"/>
          </p:nvPr>
        </p:nvSpPr>
        <p:spPr/>
        <p:txBody>
          <a:bodyPr/>
          <a:lstStyle/>
          <a:p>
            <a:r>
              <a:rPr lang="en-US" dirty="0" err="1"/>
              <a:t>Phenograph</a:t>
            </a:r>
            <a:endParaRPr lang="en-US" dirty="0"/>
          </a:p>
        </p:txBody>
      </p:sp>
      <p:pic>
        <p:nvPicPr>
          <p:cNvPr id="5" name="Content Placeholder 4" descr="A close up of a map&#10;&#10;Description automatically generated">
            <a:extLst>
              <a:ext uri="{FF2B5EF4-FFF2-40B4-BE49-F238E27FC236}">
                <a16:creationId xmlns:a16="http://schemas.microsoft.com/office/drawing/2014/main" id="{8D88F464-0D3B-4B67-A3DB-5919DF5B82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610" y="1444188"/>
            <a:ext cx="12573687" cy="3810461"/>
          </a:xfrm>
        </p:spPr>
      </p:pic>
    </p:spTree>
    <p:extLst>
      <p:ext uri="{BB962C8B-B14F-4D97-AF65-F5344CB8AC3E}">
        <p14:creationId xmlns:p14="http://schemas.microsoft.com/office/powerpoint/2010/main" val="3552012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B5D92-D521-478B-88E4-B5DA80F38895}"/>
              </a:ext>
            </a:extLst>
          </p:cNvPr>
          <p:cNvSpPr>
            <a:spLocks noGrp="1"/>
          </p:cNvSpPr>
          <p:nvPr>
            <p:ph type="title"/>
          </p:nvPr>
        </p:nvSpPr>
        <p:spPr/>
        <p:txBody>
          <a:bodyPr/>
          <a:lstStyle/>
          <a:p>
            <a:endParaRPr lang="en-US"/>
          </a:p>
        </p:txBody>
      </p:sp>
      <p:pic>
        <p:nvPicPr>
          <p:cNvPr id="5" name="Content Placeholder 4" descr="A screenshot of text&#10;&#10;Description automatically generated">
            <a:extLst>
              <a:ext uri="{FF2B5EF4-FFF2-40B4-BE49-F238E27FC236}">
                <a16:creationId xmlns:a16="http://schemas.microsoft.com/office/drawing/2014/main" id="{0C0CEB7C-FD4D-4611-958B-8E06829A46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769" y="728682"/>
            <a:ext cx="11700461" cy="5125466"/>
          </a:xfrm>
        </p:spPr>
      </p:pic>
    </p:spTree>
    <p:extLst>
      <p:ext uri="{BB962C8B-B14F-4D97-AF65-F5344CB8AC3E}">
        <p14:creationId xmlns:p14="http://schemas.microsoft.com/office/powerpoint/2010/main" val="761435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3F36-3D93-4DDD-9573-8BA3FFAE2A57}"/>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B9660AF4-959F-41EA-BFAA-2A2B3F58DE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1" y="738130"/>
            <a:ext cx="11462952" cy="5219241"/>
          </a:xfrm>
        </p:spPr>
      </p:pic>
    </p:spTree>
    <p:extLst>
      <p:ext uri="{BB962C8B-B14F-4D97-AF65-F5344CB8AC3E}">
        <p14:creationId xmlns:p14="http://schemas.microsoft.com/office/powerpoint/2010/main" val="319371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2BD0D-B966-4CD5-BAA2-572933137C4D}"/>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4C1FA467-14EE-4CFD-A223-46A158292B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131" y="787966"/>
            <a:ext cx="11580130" cy="5166520"/>
          </a:xfrm>
        </p:spPr>
      </p:pic>
    </p:spTree>
    <p:extLst>
      <p:ext uri="{BB962C8B-B14F-4D97-AF65-F5344CB8AC3E}">
        <p14:creationId xmlns:p14="http://schemas.microsoft.com/office/powerpoint/2010/main" val="2334355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AFF2A-4D1F-41FD-9DCA-8F3579DB5EC6}"/>
              </a:ext>
            </a:extLst>
          </p:cNvPr>
          <p:cNvSpPr>
            <a:spLocks noGrp="1"/>
          </p:cNvSpPr>
          <p:nvPr>
            <p:ph type="title"/>
          </p:nvPr>
        </p:nvSpPr>
        <p:spPr/>
        <p:txBody>
          <a:bodyPr/>
          <a:lstStyle/>
          <a:p>
            <a:r>
              <a:rPr lang="en-US" dirty="0"/>
              <a:t>Pseudo-time Analysis</a:t>
            </a:r>
          </a:p>
        </p:txBody>
      </p:sp>
      <p:pic>
        <p:nvPicPr>
          <p:cNvPr id="5" name="Content Placeholder 4" descr="A close up of a map&#10;&#10;Description automatically generated">
            <a:extLst>
              <a:ext uri="{FF2B5EF4-FFF2-40B4-BE49-F238E27FC236}">
                <a16:creationId xmlns:a16="http://schemas.microsoft.com/office/drawing/2014/main" id="{6DFE9835-0EBE-42F5-BF21-8F13422E15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645" y="1690688"/>
            <a:ext cx="11176709" cy="4104184"/>
          </a:xfrm>
        </p:spPr>
      </p:pic>
    </p:spTree>
    <p:extLst>
      <p:ext uri="{BB962C8B-B14F-4D97-AF65-F5344CB8AC3E}">
        <p14:creationId xmlns:p14="http://schemas.microsoft.com/office/powerpoint/2010/main" val="359944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3DC840C-4152-4717-8F74-A2B35F16938B}"/>
              </a:ext>
            </a:extLst>
          </p:cNvPr>
          <p:cNvSpPr>
            <a:spLocks noGrp="1"/>
          </p:cNvSpPr>
          <p:nvPr>
            <p:ph type="title"/>
          </p:nvPr>
        </p:nvSpPr>
        <p:spPr>
          <a:xfrm>
            <a:off x="1179226" y="826680"/>
            <a:ext cx="9833548" cy="1325563"/>
          </a:xfrm>
        </p:spPr>
        <p:txBody>
          <a:bodyPr vert="horz" lIns="91440" tIns="45720" rIns="91440" bIns="45720" rtlCol="0">
            <a:normAutofit/>
          </a:bodyPr>
          <a:lstStyle/>
          <a:p>
            <a:pPr algn="ctr"/>
            <a:r>
              <a:rPr lang="en-US" sz="4000" dirty="0">
                <a:solidFill>
                  <a:srgbClr val="FFFFFF"/>
                </a:solidFill>
              </a:rPr>
              <a:t>Underlying Natural Language Processing(NLP) Algorithm</a:t>
            </a:r>
          </a:p>
        </p:txBody>
      </p:sp>
      <p:pic>
        <p:nvPicPr>
          <p:cNvPr id="5" name="Content Placeholder 4" descr="A picture containing text, map&#10;&#10;Description automatically generated">
            <a:hlinkClick r:id="rId3"/>
            <a:extLst>
              <a:ext uri="{FF2B5EF4-FFF2-40B4-BE49-F238E27FC236}">
                <a16:creationId xmlns:a16="http://schemas.microsoft.com/office/drawing/2014/main" id="{BBB013C9-0F38-46AC-91E3-AF690BE3A43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8047"/>
          <a:stretch/>
        </p:blipFill>
        <p:spPr>
          <a:xfrm>
            <a:off x="991802" y="2568539"/>
            <a:ext cx="5370593" cy="3585396"/>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50415F70-B972-4B65-BABF-1390677CB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395" y="2933700"/>
            <a:ext cx="5473700" cy="3035300"/>
          </a:xfrm>
          <a:prstGeom prst="rect">
            <a:avLst/>
          </a:prstGeom>
        </p:spPr>
      </p:pic>
    </p:spTree>
    <p:extLst>
      <p:ext uri="{BB962C8B-B14F-4D97-AF65-F5344CB8AC3E}">
        <p14:creationId xmlns:p14="http://schemas.microsoft.com/office/powerpoint/2010/main" val="245518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2171-70C7-49D2-9E17-14B973475EC6}"/>
              </a:ext>
            </a:extLst>
          </p:cNvPr>
          <p:cNvSpPr>
            <a:spLocks noGrp="1"/>
          </p:cNvSpPr>
          <p:nvPr>
            <p:ph type="title"/>
          </p:nvPr>
        </p:nvSpPr>
        <p:spPr>
          <a:xfrm>
            <a:off x="391886" y="0"/>
            <a:ext cx="10515600" cy="1325563"/>
          </a:xfrm>
        </p:spPr>
        <p:txBody>
          <a:bodyPr/>
          <a:lstStyle/>
          <a:p>
            <a:r>
              <a:rPr lang="en-US" dirty="0" err="1"/>
              <a:t>plot_diffusion_components</a:t>
            </a:r>
            <a:r>
              <a:rPr lang="en-US" dirty="0"/>
              <a:t> </a:t>
            </a:r>
            <a:r>
              <a:rPr lang="en-US" dirty="0" err="1"/>
              <a:t>rna</a:t>
            </a:r>
            <a:endParaRPr lang="en-US" dirty="0"/>
          </a:p>
        </p:txBody>
      </p:sp>
      <p:pic>
        <p:nvPicPr>
          <p:cNvPr id="5" name="Content Placeholder 4" descr="A close up of text on a white background&#10;&#10;Description automatically generated">
            <a:extLst>
              <a:ext uri="{FF2B5EF4-FFF2-40B4-BE49-F238E27FC236}">
                <a16:creationId xmlns:a16="http://schemas.microsoft.com/office/drawing/2014/main" id="{25E8B1AF-3C8C-45D5-9C85-19369F4955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0398" y="1173163"/>
            <a:ext cx="9434736" cy="5543323"/>
          </a:xfrm>
        </p:spPr>
      </p:pic>
    </p:spTree>
    <p:extLst>
      <p:ext uri="{BB962C8B-B14F-4D97-AF65-F5344CB8AC3E}">
        <p14:creationId xmlns:p14="http://schemas.microsoft.com/office/powerpoint/2010/main" val="1147882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16B61A23-1184-4C74-8739-96D2EC8404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4258" y="962049"/>
            <a:ext cx="9503228" cy="5650568"/>
          </a:xfrm>
        </p:spPr>
      </p:pic>
      <p:sp>
        <p:nvSpPr>
          <p:cNvPr id="6" name="Title 1">
            <a:extLst>
              <a:ext uri="{FF2B5EF4-FFF2-40B4-BE49-F238E27FC236}">
                <a16:creationId xmlns:a16="http://schemas.microsoft.com/office/drawing/2014/main" id="{D3F98965-D6DE-41FC-AB66-4BCCC2038C11}"/>
              </a:ext>
            </a:extLst>
          </p:cNvPr>
          <p:cNvSpPr>
            <a:spLocks noGrp="1"/>
          </p:cNvSpPr>
          <p:nvPr>
            <p:ph type="title"/>
          </p:nvPr>
        </p:nvSpPr>
        <p:spPr>
          <a:xfrm>
            <a:off x="391886" y="0"/>
            <a:ext cx="10515600" cy="1325563"/>
          </a:xfrm>
        </p:spPr>
        <p:txBody>
          <a:bodyPr/>
          <a:lstStyle/>
          <a:p>
            <a:r>
              <a:rPr lang="en-US" dirty="0" err="1"/>
              <a:t>plot_diffusion_components</a:t>
            </a:r>
            <a:r>
              <a:rPr lang="en-US" dirty="0"/>
              <a:t> </a:t>
            </a:r>
            <a:r>
              <a:rPr lang="en-US" dirty="0" err="1"/>
              <a:t>dna</a:t>
            </a:r>
            <a:endParaRPr lang="en-US" dirty="0"/>
          </a:p>
        </p:txBody>
      </p:sp>
    </p:spTree>
    <p:extLst>
      <p:ext uri="{BB962C8B-B14F-4D97-AF65-F5344CB8AC3E}">
        <p14:creationId xmlns:p14="http://schemas.microsoft.com/office/powerpoint/2010/main" val="3242672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4D3144-1216-432E-9D27-4195A2145A97}"/>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Palantir Result</a:t>
            </a:r>
          </a:p>
        </p:txBody>
      </p:sp>
      <p:pic>
        <p:nvPicPr>
          <p:cNvPr id="11" name="Content Placeholder 10" descr="A close up of text on a white background&#10;&#10;Description automatically generated">
            <a:extLst>
              <a:ext uri="{FF2B5EF4-FFF2-40B4-BE49-F238E27FC236}">
                <a16:creationId xmlns:a16="http://schemas.microsoft.com/office/drawing/2014/main" id="{08E34152-59EC-4442-AE72-84A86A2E99B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5171" y="2707575"/>
            <a:ext cx="5490029" cy="3210625"/>
          </a:xfrm>
        </p:spPr>
      </p:pic>
      <p:pic>
        <p:nvPicPr>
          <p:cNvPr id="12" name="Content Placeholder 4">
            <a:extLst>
              <a:ext uri="{FF2B5EF4-FFF2-40B4-BE49-F238E27FC236}">
                <a16:creationId xmlns:a16="http://schemas.microsoft.com/office/drawing/2014/main" id="{63EC91A4-6E13-4B4E-B334-ECB60F60F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699" y="2707575"/>
            <a:ext cx="5647872" cy="3210625"/>
          </a:xfrm>
          <a:prstGeom prst="rect">
            <a:avLst/>
          </a:prstGeom>
        </p:spPr>
      </p:pic>
    </p:spTree>
    <p:extLst>
      <p:ext uri="{BB962C8B-B14F-4D97-AF65-F5344CB8AC3E}">
        <p14:creationId xmlns:p14="http://schemas.microsoft.com/office/powerpoint/2010/main" val="273006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D155-54D5-4AD5-B171-D8B6024B4B9F}"/>
              </a:ext>
            </a:extLst>
          </p:cNvPr>
          <p:cNvSpPr>
            <a:spLocks noGrp="1"/>
          </p:cNvSpPr>
          <p:nvPr>
            <p:ph type="title"/>
          </p:nvPr>
        </p:nvSpPr>
        <p:spPr/>
        <p:txBody>
          <a:bodyPr/>
          <a:lstStyle/>
          <a:p>
            <a:r>
              <a:rPr lang="en-US" dirty="0"/>
              <a:t>Tag Space</a:t>
            </a:r>
          </a:p>
        </p:txBody>
      </p:sp>
      <p:pic>
        <p:nvPicPr>
          <p:cNvPr id="5" name="Content Placeholder 4" descr="A picture containing clock&#10;&#10;Description automatically generated">
            <a:extLst>
              <a:ext uri="{FF2B5EF4-FFF2-40B4-BE49-F238E27FC236}">
                <a16:creationId xmlns:a16="http://schemas.microsoft.com/office/drawing/2014/main" id="{C7092D39-F172-4FA5-B84F-BC9B819EA1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7716" y="518733"/>
            <a:ext cx="6671227" cy="2910267"/>
          </a:xfrm>
        </p:spPr>
      </p:pic>
      <p:pic>
        <p:nvPicPr>
          <p:cNvPr id="7" name="Picture 6" descr="A picture containing clock&#10;&#10;Description automatically generated">
            <a:extLst>
              <a:ext uri="{FF2B5EF4-FFF2-40B4-BE49-F238E27FC236}">
                <a16:creationId xmlns:a16="http://schemas.microsoft.com/office/drawing/2014/main" id="{0C95867A-9881-4479-88DF-B8D76F21D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179" y="3429000"/>
            <a:ext cx="10763053" cy="2910266"/>
          </a:xfrm>
          <a:prstGeom prst="rect">
            <a:avLst/>
          </a:prstGeom>
        </p:spPr>
      </p:pic>
    </p:spTree>
    <p:extLst>
      <p:ext uri="{BB962C8B-B14F-4D97-AF65-F5344CB8AC3E}">
        <p14:creationId xmlns:p14="http://schemas.microsoft.com/office/powerpoint/2010/main" val="73241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8232-DC3A-4DD8-9BE4-104340EDE7F3}"/>
              </a:ext>
            </a:extLst>
          </p:cNvPr>
          <p:cNvSpPr>
            <a:spLocks noGrp="1"/>
          </p:cNvSpPr>
          <p:nvPr>
            <p:ph type="title"/>
          </p:nvPr>
        </p:nvSpPr>
        <p:spPr/>
        <p:txBody>
          <a:bodyPr/>
          <a:lstStyle/>
          <a:p>
            <a:r>
              <a:rPr lang="en-US" dirty="0" err="1"/>
              <a:t>ngram</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267BB174-6079-4635-A733-37F19F796D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883" y="1690688"/>
            <a:ext cx="9054436" cy="3610777"/>
          </a:xfrm>
        </p:spPr>
      </p:pic>
    </p:spTree>
    <p:extLst>
      <p:ext uri="{BB962C8B-B14F-4D97-AF65-F5344CB8AC3E}">
        <p14:creationId xmlns:p14="http://schemas.microsoft.com/office/powerpoint/2010/main" val="299364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3DF4-9EF4-48E2-887C-DFBF01B28C6C}"/>
              </a:ext>
            </a:extLst>
          </p:cNvPr>
          <p:cNvSpPr>
            <a:spLocks noGrp="1"/>
          </p:cNvSpPr>
          <p:nvPr>
            <p:ph type="title"/>
          </p:nvPr>
        </p:nvSpPr>
        <p:spPr/>
        <p:txBody>
          <a:bodyPr/>
          <a:lstStyle/>
          <a:p>
            <a:r>
              <a:rPr lang="en-US" dirty="0"/>
              <a:t>Loss Function</a:t>
            </a:r>
          </a:p>
        </p:txBody>
      </p:sp>
      <p:pic>
        <p:nvPicPr>
          <p:cNvPr id="5" name="Content Placeholder 4" descr="A picture containing knife&#10;&#10;Description automatically generated">
            <a:extLst>
              <a:ext uri="{FF2B5EF4-FFF2-40B4-BE49-F238E27FC236}">
                <a16:creationId xmlns:a16="http://schemas.microsoft.com/office/drawing/2014/main" id="{668C5735-0F73-4F7D-82F6-07E5EA65DE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539" y="2680550"/>
            <a:ext cx="9722715" cy="1496899"/>
          </a:xfrm>
        </p:spPr>
      </p:pic>
      <p:sp>
        <p:nvSpPr>
          <p:cNvPr id="6" name="TextBox 5">
            <a:extLst>
              <a:ext uri="{FF2B5EF4-FFF2-40B4-BE49-F238E27FC236}">
                <a16:creationId xmlns:a16="http://schemas.microsoft.com/office/drawing/2014/main" id="{8B8C351F-184E-455D-9113-2E722462440B}"/>
              </a:ext>
            </a:extLst>
          </p:cNvPr>
          <p:cNvSpPr txBox="1"/>
          <p:nvPr/>
        </p:nvSpPr>
        <p:spPr>
          <a:xfrm>
            <a:off x="3902528" y="4177449"/>
            <a:ext cx="4386943" cy="584775"/>
          </a:xfrm>
          <a:prstGeom prst="rect">
            <a:avLst/>
          </a:prstGeom>
          <a:noFill/>
        </p:spPr>
        <p:txBody>
          <a:bodyPr wrap="square" rtlCol="0">
            <a:spAutoFit/>
          </a:bodyPr>
          <a:lstStyle/>
          <a:p>
            <a:r>
              <a:rPr lang="en-US" sz="3200" dirty="0"/>
              <a:t>K negative sampling </a:t>
            </a:r>
          </a:p>
        </p:txBody>
      </p:sp>
    </p:spTree>
    <p:extLst>
      <p:ext uri="{BB962C8B-B14F-4D97-AF65-F5344CB8AC3E}">
        <p14:creationId xmlns:p14="http://schemas.microsoft.com/office/powerpoint/2010/main" val="160738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30E2-1383-42AF-B0E9-7C0956C2BB86}"/>
              </a:ext>
            </a:extLst>
          </p:cNvPr>
          <p:cNvSpPr>
            <a:spLocks noGrp="1"/>
          </p:cNvSpPr>
          <p:nvPr>
            <p:ph type="title"/>
          </p:nvPr>
        </p:nvSpPr>
        <p:spPr>
          <a:xfrm>
            <a:off x="544530" y="77056"/>
            <a:ext cx="10515600" cy="1325563"/>
          </a:xfrm>
        </p:spPr>
        <p:txBody>
          <a:bodyPr/>
          <a:lstStyle/>
          <a:p>
            <a:r>
              <a:rPr lang="en-US" dirty="0"/>
              <a:t>Procedure</a:t>
            </a:r>
          </a:p>
        </p:txBody>
      </p:sp>
      <p:sp>
        <p:nvSpPr>
          <p:cNvPr id="3" name="Content Placeholder 2">
            <a:extLst>
              <a:ext uri="{FF2B5EF4-FFF2-40B4-BE49-F238E27FC236}">
                <a16:creationId xmlns:a16="http://schemas.microsoft.com/office/drawing/2014/main" id="{219441BC-A54B-4597-A731-9BC087F057A8}"/>
              </a:ext>
            </a:extLst>
          </p:cNvPr>
          <p:cNvSpPr>
            <a:spLocks noGrp="1"/>
          </p:cNvSpPr>
          <p:nvPr>
            <p:ph idx="1"/>
          </p:nvPr>
        </p:nvSpPr>
        <p:spPr>
          <a:xfrm>
            <a:off x="544530" y="1376738"/>
            <a:ext cx="11311848" cy="5404206"/>
          </a:xfrm>
        </p:spPr>
        <p:txBody>
          <a:bodyPr>
            <a:normAutofit/>
          </a:bodyPr>
          <a:lstStyle/>
          <a:p>
            <a:r>
              <a:rPr lang="en-US" dirty="0"/>
              <a:t>DNA:</a:t>
            </a:r>
          </a:p>
          <a:p>
            <a:pPr marL="0" indent="0">
              <a:buNone/>
            </a:pPr>
            <a:r>
              <a:rPr lang="en-US" dirty="0"/>
              <a:t>	run </a:t>
            </a:r>
            <a:r>
              <a:rPr lang="en-US" dirty="0" err="1"/>
              <a:t>CellSpace</a:t>
            </a:r>
            <a:r>
              <a:rPr lang="en-US" dirty="0"/>
              <a:t> to process </a:t>
            </a:r>
            <a:r>
              <a:rPr lang="en-US" dirty="0" err="1"/>
              <a:t>sc</a:t>
            </a:r>
            <a:r>
              <a:rPr lang="en-US" dirty="0"/>
              <a:t>-ATAC data output to dna.txt. </a:t>
            </a:r>
          </a:p>
          <a:p>
            <a:r>
              <a:rPr lang="en-US" dirty="0"/>
              <a:t>RNA:</a:t>
            </a:r>
          </a:p>
          <a:p>
            <a:pPr marL="0" indent="0">
              <a:buNone/>
            </a:pPr>
            <a:r>
              <a:rPr lang="en-US" dirty="0"/>
              <a:t>	process </a:t>
            </a:r>
            <a:r>
              <a:rPr lang="en-US" dirty="0" err="1"/>
              <a:t>sc</a:t>
            </a:r>
            <a:r>
              <a:rPr lang="en-US" dirty="0"/>
              <a:t>-RNA data and output to rna.txt.</a:t>
            </a:r>
          </a:p>
          <a:p>
            <a:r>
              <a:rPr lang="en-US" dirty="0"/>
              <a:t>Combined:</a:t>
            </a:r>
          </a:p>
          <a:p>
            <a:pPr marL="0" indent="0">
              <a:buNone/>
            </a:pPr>
            <a:r>
              <a:rPr lang="en-US" dirty="0"/>
              <a:t>	</a:t>
            </a:r>
            <a:r>
              <a:rPr lang="en-US" dirty="0" err="1"/>
              <a:t>Concat</a:t>
            </a:r>
            <a:r>
              <a:rPr lang="en-US" dirty="0"/>
              <a:t> rna.txt and dna.txt into one file merge.txt.</a:t>
            </a:r>
          </a:p>
          <a:p>
            <a:r>
              <a:rPr lang="en-US" dirty="0" err="1"/>
              <a:t>StarSpace</a:t>
            </a:r>
            <a:r>
              <a:rPr lang="en-US" dirty="0"/>
              <a:t>:</a:t>
            </a:r>
          </a:p>
          <a:p>
            <a:pPr marL="0" indent="0">
              <a:buNone/>
            </a:pPr>
            <a:r>
              <a:rPr lang="en-US" dirty="0"/>
              <a:t>	Run </a:t>
            </a:r>
            <a:r>
              <a:rPr lang="en-US" dirty="0" err="1"/>
              <a:t>StarSpace</a:t>
            </a:r>
            <a:r>
              <a:rPr lang="en-US" dirty="0"/>
              <a:t>. Tuning Hyperparameters.</a:t>
            </a:r>
          </a:p>
          <a:p>
            <a:r>
              <a:rPr lang="en-US" dirty="0"/>
              <a:t>Downstream Analysis:</a:t>
            </a:r>
          </a:p>
          <a:p>
            <a:pPr marL="0" indent="0">
              <a:buNone/>
            </a:pPr>
            <a:r>
              <a:rPr lang="en-US" dirty="0"/>
              <a:t>	Clustering and pseudo-time analysis. </a:t>
            </a:r>
          </a:p>
        </p:txBody>
      </p:sp>
    </p:spTree>
    <p:extLst>
      <p:ext uri="{BB962C8B-B14F-4D97-AF65-F5344CB8AC3E}">
        <p14:creationId xmlns:p14="http://schemas.microsoft.com/office/powerpoint/2010/main" val="2446316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CCD3-D408-42B9-9AD6-04435C54DF1F}"/>
              </a:ext>
            </a:extLst>
          </p:cNvPr>
          <p:cNvSpPr>
            <a:spLocks noGrp="1"/>
          </p:cNvSpPr>
          <p:nvPr>
            <p:ph type="title"/>
          </p:nvPr>
        </p:nvSpPr>
        <p:spPr/>
        <p:txBody>
          <a:bodyPr/>
          <a:lstStyle/>
          <a:p>
            <a:r>
              <a:rPr lang="en-US" dirty="0"/>
              <a:t>DNA (</a:t>
            </a:r>
            <a:r>
              <a:rPr lang="en-US" dirty="0" err="1"/>
              <a:t>CellSpace</a:t>
            </a:r>
            <a:r>
              <a:rPr lang="en-US" dirty="0"/>
              <a:t>)</a:t>
            </a:r>
          </a:p>
        </p:txBody>
      </p:sp>
      <p:sp>
        <p:nvSpPr>
          <p:cNvPr id="3" name="Content Placeholder 2">
            <a:extLst>
              <a:ext uri="{FF2B5EF4-FFF2-40B4-BE49-F238E27FC236}">
                <a16:creationId xmlns:a16="http://schemas.microsoft.com/office/drawing/2014/main" id="{AFF2E515-8E79-4922-9833-8C559DF801E8}"/>
              </a:ext>
            </a:extLst>
          </p:cNvPr>
          <p:cNvSpPr>
            <a:spLocks noGrp="1"/>
          </p:cNvSpPr>
          <p:nvPr>
            <p:ph idx="1"/>
          </p:nvPr>
        </p:nvSpPr>
        <p:spPr/>
        <p:txBody>
          <a:bodyPr/>
          <a:lstStyle/>
          <a:p>
            <a:r>
              <a:rPr lang="en-US" dirty="0"/>
              <a:t>Processed a barcode file containing cell names,  a count matrix file containing cell*gene, and a peak file containing start and end positions for each peak in its chromosome. </a:t>
            </a:r>
          </a:p>
          <a:p>
            <a:endParaRPr lang="en-US" dirty="0"/>
          </a:p>
          <a:p>
            <a:r>
              <a:rPr lang="en-US" dirty="0"/>
              <a:t>#09I_TCCAACTCAGAG #09J_TACTTGGACACC #09E_CACTTGAAGTCT #09C_CCTCGATCGAGT #09J_AGGTTTGACCTC </a:t>
            </a:r>
            <a:r>
              <a:rPr lang="en-US" dirty="0" err="1"/>
              <a:t>ttgccttc</a:t>
            </a:r>
            <a:r>
              <a:rPr lang="en-US" dirty="0"/>
              <a:t> </a:t>
            </a:r>
            <a:r>
              <a:rPr lang="en-US" dirty="0" err="1"/>
              <a:t>tgccttct</a:t>
            </a:r>
            <a:r>
              <a:rPr lang="en-US" dirty="0"/>
              <a:t> </a:t>
            </a:r>
            <a:r>
              <a:rPr lang="en-US" dirty="0" err="1"/>
              <a:t>gccttctg</a:t>
            </a:r>
            <a:r>
              <a:rPr lang="en-US" dirty="0"/>
              <a:t> </a:t>
            </a:r>
            <a:r>
              <a:rPr lang="en-US" dirty="0" err="1"/>
              <a:t>ccttctgc</a:t>
            </a:r>
            <a:r>
              <a:rPr lang="en-US" dirty="0"/>
              <a:t> </a:t>
            </a:r>
            <a:r>
              <a:rPr lang="en-US" dirty="0" err="1"/>
              <a:t>cttctgct</a:t>
            </a:r>
            <a:r>
              <a:rPr lang="en-US" dirty="0"/>
              <a:t> </a:t>
            </a:r>
            <a:r>
              <a:rPr lang="en-US" dirty="0" err="1"/>
              <a:t>ttctgctt</a:t>
            </a:r>
            <a:r>
              <a:rPr lang="en-US" dirty="0"/>
              <a:t> </a:t>
            </a:r>
            <a:r>
              <a:rPr lang="en-US" dirty="0" err="1"/>
              <a:t>tctgcttc</a:t>
            </a:r>
            <a:r>
              <a:rPr lang="en-US" dirty="0"/>
              <a:t> </a:t>
            </a:r>
            <a:r>
              <a:rPr lang="en-US" dirty="0" err="1"/>
              <a:t>ctgcttcg</a:t>
            </a:r>
            <a:r>
              <a:rPr lang="en-US" dirty="0"/>
              <a:t> </a:t>
            </a:r>
            <a:r>
              <a:rPr lang="en-US" dirty="0" err="1"/>
              <a:t>tgcttcgc</a:t>
            </a:r>
            <a:r>
              <a:rPr lang="en-US" dirty="0"/>
              <a:t> </a:t>
            </a:r>
            <a:r>
              <a:rPr lang="en-US" dirty="0" err="1"/>
              <a:t>gcttcgcc</a:t>
            </a:r>
            <a:r>
              <a:rPr lang="en-US" dirty="0"/>
              <a:t> </a:t>
            </a:r>
            <a:r>
              <a:rPr lang="en-US" dirty="0" err="1"/>
              <a:t>cttcgcct</a:t>
            </a:r>
            <a:r>
              <a:rPr lang="en-US" dirty="0"/>
              <a:t> </a:t>
            </a:r>
            <a:r>
              <a:rPr lang="en-US" dirty="0" err="1"/>
              <a:t>ttcgcctc</a:t>
            </a:r>
            <a:r>
              <a:rPr lang="en-US" dirty="0"/>
              <a:t> </a:t>
            </a:r>
            <a:r>
              <a:rPr lang="en-US" dirty="0" err="1"/>
              <a:t>tcgcctcc</a:t>
            </a:r>
            <a:r>
              <a:rPr lang="en-US" dirty="0"/>
              <a:t> </a:t>
            </a:r>
            <a:r>
              <a:rPr lang="en-US" dirty="0" err="1"/>
              <a:t>cgcctcca</a:t>
            </a:r>
            <a:r>
              <a:rPr lang="en-US" dirty="0"/>
              <a:t> </a:t>
            </a:r>
            <a:r>
              <a:rPr lang="en-US" dirty="0" err="1"/>
              <a:t>gcctccag</a:t>
            </a:r>
            <a:r>
              <a:rPr lang="en-US" dirty="0"/>
              <a:t> </a:t>
            </a:r>
            <a:r>
              <a:rPr lang="en-US" dirty="0" err="1"/>
              <a:t>cctccagc</a:t>
            </a:r>
            <a:r>
              <a:rPr lang="en-US" dirty="0"/>
              <a:t> </a:t>
            </a:r>
            <a:r>
              <a:rPr lang="en-US" dirty="0" err="1"/>
              <a:t>ctccagct</a:t>
            </a:r>
            <a:r>
              <a:rPr lang="en-US" dirty="0"/>
              <a:t> </a:t>
            </a:r>
            <a:r>
              <a:rPr lang="en-US" dirty="0" err="1"/>
              <a:t>tccagctt</a:t>
            </a:r>
            <a:r>
              <a:rPr lang="en-US" dirty="0"/>
              <a:t> </a:t>
            </a:r>
            <a:r>
              <a:rPr lang="en-US" dirty="0" err="1"/>
              <a:t>ccagcttc</a:t>
            </a:r>
            <a:endParaRPr lang="en-US" dirty="0"/>
          </a:p>
        </p:txBody>
      </p:sp>
    </p:spTree>
    <p:extLst>
      <p:ext uri="{BB962C8B-B14F-4D97-AF65-F5344CB8AC3E}">
        <p14:creationId xmlns:p14="http://schemas.microsoft.com/office/powerpoint/2010/main" val="3549661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CCD3-D408-42B9-9AD6-04435C54DF1F}"/>
              </a:ext>
            </a:extLst>
          </p:cNvPr>
          <p:cNvSpPr>
            <a:spLocks noGrp="1"/>
          </p:cNvSpPr>
          <p:nvPr>
            <p:ph type="title"/>
          </p:nvPr>
        </p:nvSpPr>
        <p:spPr/>
        <p:txBody>
          <a:bodyPr/>
          <a:lstStyle/>
          <a:p>
            <a:r>
              <a:rPr lang="en-US" dirty="0"/>
              <a:t>RNA </a:t>
            </a:r>
          </a:p>
        </p:txBody>
      </p:sp>
      <p:sp>
        <p:nvSpPr>
          <p:cNvPr id="3" name="Content Placeholder 2">
            <a:extLst>
              <a:ext uri="{FF2B5EF4-FFF2-40B4-BE49-F238E27FC236}">
                <a16:creationId xmlns:a16="http://schemas.microsoft.com/office/drawing/2014/main" id="{AFF2E515-8E79-4922-9833-8C559DF801E8}"/>
              </a:ext>
            </a:extLst>
          </p:cNvPr>
          <p:cNvSpPr>
            <a:spLocks noGrp="1"/>
          </p:cNvSpPr>
          <p:nvPr>
            <p:ph idx="1"/>
          </p:nvPr>
        </p:nvSpPr>
        <p:spPr/>
        <p:txBody>
          <a:bodyPr/>
          <a:lstStyle/>
          <a:p>
            <a:r>
              <a:rPr lang="en-US" dirty="0"/>
              <a:t>Processed a barcode file containing cell names,  a count matrix file containing cell*gene, and a file containing genes. </a:t>
            </a:r>
          </a:p>
          <a:p>
            <a:endParaRPr lang="en-US" dirty="0"/>
          </a:p>
          <a:p>
            <a:r>
              <a:rPr lang="en-US" dirty="0"/>
              <a:t>Lingo2:20 Lsamp:21 Dlg2:31 Celf2:32 Nrxn3:34 Lrrtm4:35 Kcnip4:41 Meg3:51 Ptprd:64 Malat1:205 #09A_CAGCCCCGCCTT</a:t>
            </a:r>
          </a:p>
        </p:txBody>
      </p:sp>
    </p:spTree>
    <p:extLst>
      <p:ext uri="{BB962C8B-B14F-4D97-AF65-F5344CB8AC3E}">
        <p14:creationId xmlns:p14="http://schemas.microsoft.com/office/powerpoint/2010/main" val="2068310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598</Words>
  <Application>Microsoft Office PowerPoint</Application>
  <PresentationFormat>Widescreen</PresentationFormat>
  <Paragraphs>72</Paragraphs>
  <Slides>32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Embedding Co-Assay Data in the Same Space</vt:lpstr>
      <vt:lpstr>Data</vt:lpstr>
      <vt:lpstr>Underlying Natural Language Processing(NLP) Algorithm</vt:lpstr>
      <vt:lpstr>Tag Space</vt:lpstr>
      <vt:lpstr>ngram</vt:lpstr>
      <vt:lpstr>Loss Function</vt:lpstr>
      <vt:lpstr>Procedure</vt:lpstr>
      <vt:lpstr>DNA (CellSpace)</vt:lpstr>
      <vt:lpstr>RNA </vt:lpstr>
      <vt:lpstr>Parameters for StarSpace</vt:lpstr>
      <vt:lpstr>Ad data </vt:lpstr>
      <vt:lpstr>Reproduction for ATAC data</vt:lpstr>
      <vt:lpstr>Embedding=15</vt:lpstr>
      <vt:lpstr>PowerPoint Presentation</vt:lpstr>
      <vt:lpstr>PowerPoint Presentation</vt:lpstr>
      <vt:lpstr>Downstream Analysis: Phenograph</vt:lpstr>
      <vt:lpstr>AMI</vt:lpstr>
      <vt:lpstr>Phenograph: RNA</vt:lpstr>
      <vt:lpstr>Phenograph: DNA</vt:lpstr>
      <vt:lpstr>Phenograph: Merge</vt:lpstr>
      <vt:lpstr>PowerPoint Presentation</vt:lpstr>
      <vt:lpstr>PowerPoint Presentation</vt:lpstr>
      <vt:lpstr>Neonatal (p0)</vt:lpstr>
      <vt:lpstr>PowerPoint Presentation</vt:lpstr>
      <vt:lpstr>Phenograph</vt:lpstr>
      <vt:lpstr>PowerPoint Presentation</vt:lpstr>
      <vt:lpstr>PowerPoint Presentation</vt:lpstr>
      <vt:lpstr>PowerPoint Presentation</vt:lpstr>
      <vt:lpstr>Pseudo-time Analysis</vt:lpstr>
      <vt:lpstr>plot_diffusion_components rna</vt:lpstr>
      <vt:lpstr>plot_diffusion_components dna</vt:lpstr>
      <vt:lpstr>Palantir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Embedding Co-Assay Data in the Same Space</dc:title>
  <dc:creator>SONGYANG CHENG</dc:creator>
  <cp:lastModifiedBy>SONGYANG CHENG</cp:lastModifiedBy>
  <cp:revision>2</cp:revision>
  <dcterms:created xsi:type="dcterms:W3CDTF">2020-08-09T02:23:53Z</dcterms:created>
  <dcterms:modified xsi:type="dcterms:W3CDTF">2020-08-09T02:24:14Z</dcterms:modified>
</cp:coreProperties>
</file>